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2"/>
  </p:notesMasterIdLst>
  <p:sldIdLst>
    <p:sldId id="256" r:id="rId2"/>
    <p:sldId id="262" r:id="rId3"/>
    <p:sldId id="358" r:id="rId4"/>
    <p:sldId id="344" r:id="rId5"/>
    <p:sldId id="257" r:id="rId6"/>
    <p:sldId id="263" r:id="rId7"/>
    <p:sldId id="304" r:id="rId8"/>
    <p:sldId id="306" r:id="rId9"/>
    <p:sldId id="307" r:id="rId10"/>
    <p:sldId id="318" r:id="rId11"/>
    <p:sldId id="309" r:id="rId12"/>
    <p:sldId id="310" r:id="rId13"/>
    <p:sldId id="312" r:id="rId14"/>
    <p:sldId id="314" r:id="rId15"/>
    <p:sldId id="315" r:id="rId16"/>
    <p:sldId id="316" r:id="rId17"/>
    <p:sldId id="317" r:id="rId18"/>
    <p:sldId id="319" r:id="rId19"/>
    <p:sldId id="320" r:id="rId20"/>
    <p:sldId id="340" r:id="rId21"/>
    <p:sldId id="321" r:id="rId22"/>
    <p:sldId id="322" r:id="rId23"/>
    <p:sldId id="323" r:id="rId24"/>
    <p:sldId id="324" r:id="rId25"/>
    <p:sldId id="326" r:id="rId26"/>
    <p:sldId id="327" r:id="rId27"/>
    <p:sldId id="289" r:id="rId28"/>
    <p:sldId id="264" r:id="rId29"/>
    <p:sldId id="258" r:id="rId30"/>
    <p:sldId id="268" r:id="rId31"/>
    <p:sldId id="270" r:id="rId32"/>
    <p:sldId id="328" r:id="rId33"/>
    <p:sldId id="329" r:id="rId34"/>
    <p:sldId id="259" r:id="rId35"/>
    <p:sldId id="342" r:id="rId36"/>
    <p:sldId id="330" r:id="rId37"/>
    <p:sldId id="348" r:id="rId38"/>
    <p:sldId id="265" r:id="rId39"/>
    <p:sldId id="345" r:id="rId40"/>
    <p:sldId id="346" r:id="rId41"/>
    <p:sldId id="347" r:id="rId42"/>
    <p:sldId id="266" r:id="rId43"/>
    <p:sldId id="267" r:id="rId44"/>
    <p:sldId id="341" r:id="rId45"/>
    <p:sldId id="271" r:id="rId46"/>
    <p:sldId id="272" r:id="rId47"/>
    <p:sldId id="275" r:id="rId48"/>
    <p:sldId id="277" r:id="rId49"/>
    <p:sldId id="278" r:id="rId50"/>
    <p:sldId id="279" r:id="rId51"/>
    <p:sldId id="280" r:id="rId52"/>
    <p:sldId id="283" r:id="rId53"/>
    <p:sldId id="290" r:id="rId54"/>
    <p:sldId id="291" r:id="rId55"/>
    <p:sldId id="292" r:id="rId56"/>
    <p:sldId id="355" r:id="rId57"/>
    <p:sldId id="354" r:id="rId58"/>
    <p:sldId id="356" r:id="rId59"/>
    <p:sldId id="293" r:id="rId60"/>
    <p:sldId id="294" r:id="rId61"/>
    <p:sldId id="295" r:id="rId62"/>
    <p:sldId id="297" r:id="rId63"/>
    <p:sldId id="296" r:id="rId64"/>
    <p:sldId id="298" r:id="rId65"/>
    <p:sldId id="299" r:id="rId66"/>
    <p:sldId id="300" r:id="rId67"/>
    <p:sldId id="331" r:id="rId68"/>
    <p:sldId id="332" r:id="rId69"/>
    <p:sldId id="333" r:id="rId70"/>
    <p:sldId id="334" r:id="rId71"/>
    <p:sldId id="335" r:id="rId72"/>
    <p:sldId id="336" r:id="rId73"/>
    <p:sldId id="337" r:id="rId74"/>
    <p:sldId id="353" r:id="rId75"/>
    <p:sldId id="338" r:id="rId76"/>
    <p:sldId id="339" r:id="rId77"/>
    <p:sldId id="350" r:id="rId78"/>
    <p:sldId id="351" r:id="rId79"/>
    <p:sldId id="352" r:id="rId80"/>
    <p:sldId id="349" r:id="rId8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85E7F6-5ABF-44F3-BB1A-A905EEDF5A56}" type="datetimeFigureOut">
              <a:rPr lang="en-US"/>
              <a:pPr>
                <a:defRPr/>
              </a:pPr>
              <a:t>6/18/2024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3EEEE8-32DF-4A94-8BAF-D10D82FBB3E8}"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300 / 7 = 43</a:t>
            </a:r>
          </a:p>
          <a:p>
            <a:endParaRPr lang="en-IN"/>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D0FFA-9B44-4BD1-B0AA-21484985B993}" type="slidenum">
              <a:rPr lang="en-IN" smtClean="0"/>
              <a:pPr/>
              <a:t>22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4 x 10 = 40 bpm</a:t>
            </a:r>
          </a:p>
          <a:p>
            <a:endParaRPr lang="en-IN"/>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7B3EE2-D883-4440-829D-09B9709D7910}" type="slidenum">
              <a:rPr lang="en-IN" smtClean="0"/>
              <a:pPr/>
              <a:t>24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(300 / 6) = 50 bpm</a:t>
            </a:r>
          </a:p>
          <a:p>
            <a:pPr eaLnBrk="1" hangingPunct="1">
              <a:spcBef>
                <a:spcPct val="0"/>
              </a:spcBef>
            </a:pPr>
            <a:endParaRPr lang="en-IN"/>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C7DA92-7CBC-4E87-B667-BC72A46A2725}" type="slidenum">
              <a:rPr lang="en-IN" smtClean="0"/>
              <a:pPr/>
              <a:t>77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(300 / ~ 4) = ~ 75 bpm</a:t>
            </a:r>
          </a:p>
          <a:p>
            <a:pPr eaLnBrk="1" hangingPunct="1">
              <a:spcBef>
                <a:spcPct val="0"/>
              </a:spcBef>
            </a:pPr>
            <a:endParaRPr lang="en-IN"/>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4AF4B9-C070-475D-B4C1-B56C247C27D7}" type="slidenum">
              <a:rPr lang="en-IN" smtClean="0"/>
              <a:pPr/>
              <a:t>78</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(300 / 1.5) = 200 bpm</a:t>
            </a:r>
          </a:p>
          <a:p>
            <a:pPr eaLnBrk="1" hangingPunct="1">
              <a:spcBef>
                <a:spcPct val="0"/>
              </a:spcBef>
            </a:pPr>
            <a:endParaRPr lang="en-IN"/>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9D5009-575D-4A79-BB30-7F8F63B620C6}" type="slidenum">
              <a:rPr lang="en-IN" smtClean="0"/>
              <a:pPr/>
              <a:t>79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IN">
                <a:latin typeface="Arial" pitchFamily="34"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IN">
                <a:latin typeface="Arial" pitchFamily="34"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IN">
                <a:latin typeface="Arial" pitchFamily="34"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IN">
                <a:latin typeface="Arial" pitchFamily="34"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IN">
                <a:latin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IN">
                <a:latin typeface="Arial" pitchFamily="34"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IN">
                <a:latin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IN">
                <a:latin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IN">
                <a:latin typeface="Arial" pitchFamily="34"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IN">
                <a:latin typeface="Arial" pitchFamily="34"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IN">
                <a:latin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IN">
                <a:latin typeface="Arial" pitchFamily="34"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IN">
                <a:latin typeface="Arial" pitchFamily="34"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IN">
                <a:latin typeface="Arial" pitchFamily="34"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IN">
                <a:latin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IN">
                  <a:latin typeface="Arial" pitchFamily="34" charset="0"/>
                </a:endParaRPr>
              </a:p>
            </p:txBody>
          </p:sp>
        </p:grpSp>
      </p:grpSp>
      <p:sp>
        <p:nvSpPr>
          <p:cNvPr id="2257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25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F3E440D1-A588-4F35-8EFE-3B26C7363B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6301C39-9E18-4CD7-B5B8-27B12F1CDC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B16C7EF-A41B-4967-A219-DB7FBB08AE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36D13CA0-875C-4BAA-89A3-6BED9ACC1D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E329A00-6CE6-4291-8B16-BA69E7F308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12AE5C6-ADB8-4F00-A656-9C7F74069A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79022FE8-9EE9-4D8E-8C40-F7E1BA5BB2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9D1260F8-C675-48D2-AA99-3B5491EE92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4A0B8183-35BD-4E95-B7FB-0CE43BBCA3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737A595-D8E9-4835-B45B-EEFE6AD4B5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28F9ACC-3F9A-4CD1-BAAE-537FEC4FDA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215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IN">
                <a:latin typeface="Arial" pitchFamily="34" charset="0"/>
              </a:endParaRPr>
            </a:p>
          </p:txBody>
        </p:sp>
        <p:sp>
          <p:nvSpPr>
            <p:cNvPr id="215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IN">
                <a:latin typeface="Arial" pitchFamily="34" charset="0"/>
              </a:endParaRPr>
            </a:p>
          </p:txBody>
        </p:sp>
        <p:sp>
          <p:nvSpPr>
            <p:cNvPr id="215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215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IN">
                <a:latin typeface="Arial" pitchFamily="34" charset="0"/>
              </a:endParaRPr>
            </a:p>
          </p:txBody>
        </p:sp>
        <p:sp>
          <p:nvSpPr>
            <p:cNvPr id="215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215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215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215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215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IN">
                <a:latin typeface="Arial" pitchFamily="34" charset="0"/>
              </a:endParaRPr>
            </a:p>
          </p:txBody>
        </p:sp>
        <p:sp>
          <p:nvSpPr>
            <p:cNvPr id="215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215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215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IN">
                <a:latin typeface="Arial" pitchFamily="34" charset="0"/>
              </a:endParaRPr>
            </a:p>
          </p:txBody>
        </p:sp>
        <p:sp>
          <p:nvSpPr>
            <p:cNvPr id="215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IN">
                <a:latin typeface="Arial" pitchFamily="34" charset="0"/>
              </a:endParaRPr>
            </a:p>
          </p:txBody>
        </p:sp>
        <p:sp>
          <p:nvSpPr>
            <p:cNvPr id="215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IN">
                <a:latin typeface="Arial" pitchFamily="34" charset="0"/>
              </a:endParaRPr>
            </a:p>
          </p:txBody>
        </p:sp>
        <p:sp>
          <p:nvSpPr>
            <p:cNvPr id="215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IN">
                <a:latin typeface="Arial" pitchFamily="34" charset="0"/>
              </a:endParaRPr>
            </a:p>
          </p:txBody>
        </p:sp>
        <p:sp>
          <p:nvSpPr>
            <p:cNvPr id="215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IN">
                <a:latin typeface="Arial" pitchFamily="34" charset="0"/>
              </a:endParaRPr>
            </a:p>
          </p:txBody>
        </p:sp>
        <p:sp>
          <p:nvSpPr>
            <p:cNvPr id="215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IN">
                <a:latin typeface="Arial" pitchFamily="34" charset="0"/>
              </a:endParaRPr>
            </a:p>
          </p:txBody>
        </p:sp>
        <p:sp>
          <p:nvSpPr>
            <p:cNvPr id="215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IN">
                <a:latin typeface="Arial" pitchFamily="34" charset="0"/>
              </a:endParaRPr>
            </a:p>
          </p:txBody>
        </p:sp>
        <p:sp>
          <p:nvSpPr>
            <p:cNvPr id="215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IN">
                <a:latin typeface="Arial" pitchFamily="34" charset="0"/>
              </a:endParaRPr>
            </a:p>
          </p:txBody>
        </p:sp>
        <p:sp>
          <p:nvSpPr>
            <p:cNvPr id="215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IN">
                <a:latin typeface="Arial" pitchFamily="34" charset="0"/>
              </a:endParaRPr>
            </a:p>
          </p:txBody>
        </p:sp>
        <p:sp>
          <p:nvSpPr>
            <p:cNvPr id="215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IN">
                <a:latin typeface="Arial" pitchFamily="34" charset="0"/>
              </a:endParaRPr>
            </a:p>
          </p:txBody>
        </p:sp>
        <p:sp>
          <p:nvSpPr>
            <p:cNvPr id="215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IN">
                <a:latin typeface="Arial" pitchFamily="34" charset="0"/>
              </a:endParaRPr>
            </a:p>
          </p:txBody>
        </p:sp>
        <p:sp>
          <p:nvSpPr>
            <p:cNvPr id="215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215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IN">
                <a:latin typeface="Arial" pitchFamily="34" charset="0"/>
              </a:endParaRPr>
            </a:p>
          </p:txBody>
        </p:sp>
        <p:sp>
          <p:nvSpPr>
            <p:cNvPr id="215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sp>
          <p:nvSpPr>
            <p:cNvPr id="215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IN">
                <a:latin typeface="Arial" pitchFamily="34" charset="0"/>
              </a:endParaRPr>
            </a:p>
          </p:txBody>
        </p:sp>
        <p:grpSp>
          <p:nvGrpSpPr>
            <p:cNvPr id="1068" name="Group 39"/>
            <p:cNvGrpSpPr>
              <a:grpSpLocks/>
            </p:cNvGrpSpPr>
            <p:nvPr userDrawn="1"/>
          </p:nvGrpSpPr>
          <p:grpSpPr bwMode="auto">
            <a:xfrm>
              <a:off x="0" y="1632"/>
              <a:ext cx="5758" cy="1858"/>
              <a:chOff x="0" y="1632"/>
              <a:chExt cx="5758" cy="1858"/>
            </a:xfrm>
          </p:grpSpPr>
          <p:sp>
            <p:nvSpPr>
              <p:cNvPr id="215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IN">
                  <a:latin typeface="Arial" pitchFamily="34" charset="0"/>
                </a:endParaRPr>
              </a:p>
            </p:txBody>
          </p:sp>
          <p:sp>
            <p:nvSpPr>
              <p:cNvPr id="215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IN">
                  <a:latin typeface="Arial" pitchFamily="34" charset="0"/>
                </a:endParaRPr>
              </a:p>
            </p:txBody>
          </p:sp>
        </p:grpSp>
      </p:grpSp>
      <p:sp>
        <p:nvSpPr>
          <p:cNvPr id="215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4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2154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2155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itchFamily="34" charset="0"/>
              </a:defRPr>
            </a:lvl1pPr>
          </a:lstStyle>
          <a:p>
            <a:pPr>
              <a:defRPr/>
            </a:pPr>
            <a:fld id="{D0BE06BF-9542-4DC8-8439-AB4D156DD9B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12"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t>ECG Basics</a:t>
            </a:r>
          </a:p>
        </p:txBody>
      </p:sp>
      <p:sp>
        <p:nvSpPr>
          <p:cNvPr id="2051" name="Rectangle 3"/>
          <p:cNvSpPr>
            <a:spLocks noGrp="1" noChangeArrowheads="1"/>
          </p:cNvSpPr>
          <p:nvPr>
            <p:ph type="subTitle" idx="1"/>
          </p:nvPr>
        </p:nvSpPr>
        <p:spPr/>
        <p:txBody>
          <a:bodyPr/>
          <a:lstStyle/>
          <a:p>
            <a:r>
              <a:rPr lang="en-US" sz="2000" dirty="0">
                <a:latin typeface="Times New Roman" panose="02020603050405020304" pitchFamily="18" charset="0"/>
                <a:cs typeface="Times New Roman" panose="02020603050405020304" pitchFamily="18" charset="0"/>
              </a:rPr>
              <a:t>Dr. Vaibhav </a:t>
            </a:r>
            <a:r>
              <a:rPr lang="en-US" sz="2000" dirty="0" err="1">
                <a:latin typeface="Times New Roman" panose="02020603050405020304" pitchFamily="18" charset="0"/>
                <a:cs typeface="Times New Roman" panose="02020603050405020304" pitchFamily="18" charset="0"/>
              </a:rPr>
              <a:t>Kapare</a:t>
            </a:r>
            <a:endParaRPr lang="en-US"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Dept. Of Cardiovascular &amp; Respiratory Physiotherapy</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MGM Institute Of Physiotherapy </a:t>
            </a:r>
            <a:br>
              <a:rPr lang="en-IN" sz="2000" dirty="0">
                <a:latin typeface="Times New Roman" panose="02020603050405020304" pitchFamily="18" charset="0"/>
                <a:cs typeface="Times New Roman" panose="02020603050405020304" pitchFamily="18" charset="0"/>
              </a:rPr>
            </a:br>
            <a:r>
              <a:rPr lang="en-IN" sz="2000" dirty="0" err="1">
                <a:latin typeface="Times New Roman" panose="02020603050405020304" pitchFamily="18" charset="0"/>
                <a:cs typeface="Times New Roman" panose="02020603050405020304" pitchFamily="18" charset="0"/>
              </a:rPr>
              <a:t>Chh</a:t>
            </a:r>
            <a:r>
              <a:rPr lang="en-IN" sz="2000" dirty="0">
                <a:latin typeface="Times New Roman" panose="02020603050405020304" pitchFamily="18" charset="0"/>
                <a:cs typeface="Times New Roman" panose="02020603050405020304" pitchFamily="18" charset="0"/>
              </a:rPr>
              <a:t>. </a:t>
            </a:r>
            <a:r>
              <a:rPr lang="en-IN" sz="2000" dirty="0" err="1">
                <a:latin typeface="Times New Roman" panose="02020603050405020304" pitchFamily="18" charset="0"/>
                <a:cs typeface="Times New Roman" panose="02020603050405020304" pitchFamily="18" charset="0"/>
              </a:rPr>
              <a:t>Sambhajinagar</a:t>
            </a:r>
            <a:endParaRPr lang="en-IN" sz="2000" dirty="0">
              <a:latin typeface="Times New Roman" panose="02020603050405020304" pitchFamily="18" charset="0"/>
              <a:cs typeface="Times New Roman" panose="02020603050405020304" pitchFamily="18" charset="0"/>
            </a:endParaRPr>
          </a:p>
          <a:p>
            <a:pPr eaLnBrk="1" hangingPunct="1">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5"/>
          <p:cNvSpPr>
            <a:spLocks noGrp="1"/>
          </p:cNvSpPr>
          <p:nvPr>
            <p:ph type="dt" sz="quarter" idx="10"/>
          </p:nvPr>
        </p:nvSpPr>
        <p:spPr>
          <a:xfrm>
            <a:off x="6553200" y="6243638"/>
            <a:ext cx="2133600" cy="457200"/>
          </a:xfrm>
        </p:spPr>
        <p:txBody>
          <a:bodyPr/>
          <a:lstStyle/>
          <a:p>
            <a:pPr algn="r">
              <a:defRPr/>
            </a:pPr>
            <a:fld id="{490B936F-7AB1-4197-A999-8943995E33DC}" type="datetime1">
              <a:rPr lang="en-US" smtClean="0"/>
              <a:pPr algn="r">
                <a:defRPr/>
              </a:pPr>
              <a:t>6/18/2024</a:t>
            </a:fld>
            <a:endParaRPr lang="en-US"/>
          </a:p>
        </p:txBody>
      </p:sp>
      <p:sp>
        <p:nvSpPr>
          <p:cNvPr id="8196" name="Rectangle 3"/>
          <p:cNvSpPr>
            <a:spLocks noGrp="1" noChangeArrowheads="1"/>
          </p:cNvSpPr>
          <p:nvPr>
            <p:ph type="body" idx="1"/>
          </p:nvPr>
        </p:nvSpPr>
        <p:spPr>
          <a:xfrm>
            <a:off x="533400" y="1524000"/>
            <a:ext cx="8229600" cy="5334000"/>
          </a:xfrm>
        </p:spPr>
        <p:txBody>
          <a:bodyPr/>
          <a:lstStyle/>
          <a:p>
            <a:pPr eaLnBrk="1" hangingPunct="1">
              <a:defRPr/>
            </a:pPr>
            <a:r>
              <a:rPr lang="en-US" dirty="0"/>
              <a:t>Standardization:</a:t>
            </a:r>
          </a:p>
          <a:p>
            <a:pPr eaLnBrk="1" hangingPunct="1">
              <a:buFont typeface="Wingdings" pitchFamily="2" charset="2"/>
              <a:buNone/>
              <a:defRPr/>
            </a:pPr>
            <a:r>
              <a:rPr lang="en-US" dirty="0"/>
              <a:t>   1mv signal produces </a:t>
            </a:r>
          </a:p>
          <a:p>
            <a:pPr eaLnBrk="1" hangingPunct="1">
              <a:buFont typeface="Wingdings" pitchFamily="2" charset="2"/>
              <a:buNone/>
              <a:defRPr/>
            </a:pPr>
            <a:r>
              <a:rPr lang="en-US" dirty="0"/>
              <a:t>10mm deflection</a:t>
            </a:r>
          </a:p>
          <a:p>
            <a:pPr eaLnBrk="1" hangingPunct="1">
              <a:buFont typeface="Wingdings" pitchFamily="2" charset="2"/>
              <a:buNone/>
              <a:defRPr/>
            </a:pPr>
            <a:endParaRPr lang="en-US" dirty="0"/>
          </a:p>
          <a:p>
            <a:pPr eaLnBrk="1" hangingPunct="1">
              <a:defRPr/>
            </a:pPr>
            <a:r>
              <a:rPr lang="en-US" dirty="0"/>
              <a:t>Standardization mark</a:t>
            </a:r>
          </a:p>
          <a:p>
            <a:pPr eaLnBrk="1" hangingPunct="1">
              <a:defRPr/>
            </a:pPr>
            <a:endParaRPr lang="en-US" dirty="0"/>
          </a:p>
          <a:p>
            <a:pPr eaLnBrk="1" hangingPunct="1">
              <a:defRPr/>
            </a:pPr>
            <a:endParaRPr lang="en-US" dirty="0"/>
          </a:p>
        </p:txBody>
      </p:sp>
      <p:sp>
        <p:nvSpPr>
          <p:cNvPr id="8197" name="Rectangle 4"/>
          <p:cNvSpPr>
            <a:spLocks noGrp="1" noChangeArrowheads="1"/>
          </p:cNvSpPr>
          <p:nvPr>
            <p:ph type="title"/>
          </p:nvPr>
        </p:nvSpPr>
        <p:spPr>
          <a:xfrm>
            <a:off x="457200" y="457200"/>
            <a:ext cx="8229600" cy="762000"/>
          </a:xfrm>
        </p:spPr>
        <p:txBody>
          <a:bodyPr/>
          <a:lstStyle/>
          <a:p>
            <a:pPr eaLnBrk="1" hangingPunct="1">
              <a:defRPr/>
            </a:pPr>
            <a:r>
              <a:rPr lang="en-US" dirty="0"/>
              <a:t>Normal values</a:t>
            </a:r>
          </a:p>
        </p:txBody>
      </p:sp>
      <p:pic>
        <p:nvPicPr>
          <p:cNvPr id="12293" name="Picture 7" descr="Image result for ecg not standardized"/>
          <p:cNvPicPr>
            <a:picLocks noChangeAspect="1" noChangeArrowheads="1"/>
          </p:cNvPicPr>
          <p:nvPr/>
        </p:nvPicPr>
        <p:blipFill>
          <a:blip r:embed="rId2"/>
          <a:srcRect/>
          <a:stretch>
            <a:fillRect/>
          </a:stretch>
        </p:blipFill>
        <p:spPr bwMode="auto">
          <a:xfrm>
            <a:off x="5029200" y="1295400"/>
            <a:ext cx="4114800" cy="5562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5"/>
          <p:cNvSpPr>
            <a:spLocks noGrp="1"/>
          </p:cNvSpPr>
          <p:nvPr>
            <p:ph type="dt" sz="quarter" idx="10"/>
          </p:nvPr>
        </p:nvSpPr>
        <p:spPr>
          <a:xfrm>
            <a:off x="6553200" y="6243638"/>
            <a:ext cx="2133600" cy="457200"/>
          </a:xfrm>
        </p:spPr>
        <p:txBody>
          <a:bodyPr/>
          <a:lstStyle/>
          <a:p>
            <a:pPr algn="r">
              <a:defRPr/>
            </a:pPr>
            <a:fld id="{B1712CAD-E310-4C1A-9D6A-E49BE18C1BE0}" type="datetime1">
              <a:rPr lang="en-US" smtClean="0"/>
              <a:pPr algn="r">
                <a:defRPr/>
              </a:pPr>
              <a:t>6/18/2024</a:t>
            </a:fld>
            <a:endParaRPr lang="en-US"/>
          </a:p>
        </p:txBody>
      </p:sp>
      <p:sp>
        <p:nvSpPr>
          <p:cNvPr id="9220" name="Rectangle 2"/>
          <p:cNvSpPr>
            <a:spLocks noGrp="1" noChangeArrowheads="1"/>
          </p:cNvSpPr>
          <p:nvPr>
            <p:ph type="title"/>
          </p:nvPr>
        </p:nvSpPr>
        <p:spPr/>
        <p:txBody>
          <a:bodyPr/>
          <a:lstStyle/>
          <a:p>
            <a:pPr eaLnBrk="1" hangingPunct="1">
              <a:defRPr/>
            </a:pPr>
            <a:endParaRPr lang="en-GB"/>
          </a:p>
        </p:txBody>
      </p:sp>
      <p:sp>
        <p:nvSpPr>
          <p:cNvPr id="9221" name="Rectangle 3"/>
          <p:cNvSpPr>
            <a:spLocks noGrp="1" noChangeArrowheads="1"/>
          </p:cNvSpPr>
          <p:nvPr>
            <p:ph type="body" idx="1"/>
          </p:nvPr>
        </p:nvSpPr>
        <p:spPr/>
        <p:txBody>
          <a:bodyPr/>
          <a:lstStyle/>
          <a:p>
            <a:pPr eaLnBrk="1" hangingPunct="1">
              <a:defRPr/>
            </a:pPr>
            <a:r>
              <a:rPr lang="en-US"/>
              <a:t>P wave: amplitude less than or equal to 2.5 mm</a:t>
            </a:r>
          </a:p>
          <a:p>
            <a:pPr eaLnBrk="1" hangingPunct="1">
              <a:defRPr/>
            </a:pPr>
            <a:endParaRPr lang="en-US"/>
          </a:p>
          <a:p>
            <a:pPr eaLnBrk="1" hangingPunct="1">
              <a:defRPr/>
            </a:pPr>
            <a:r>
              <a:rPr lang="en-US"/>
              <a:t>PR interval: 0.12 – 0.2 sec</a:t>
            </a:r>
          </a:p>
          <a:p>
            <a:pPr eaLnBrk="1" hangingPunct="1">
              <a:defRPr/>
            </a:pPr>
            <a:endParaRPr lang="en-US"/>
          </a:p>
          <a:p>
            <a:pPr eaLnBrk="1" hangingPunct="1">
              <a:defRPr/>
            </a:pPr>
            <a:r>
              <a:rPr lang="en-US"/>
              <a:t>QRS complex : 8 mm, 0.1sec</a:t>
            </a:r>
          </a:p>
          <a:p>
            <a:pPr eaLnBrk="1" hangingPunct="1">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5"/>
          <p:cNvSpPr>
            <a:spLocks noGrp="1"/>
          </p:cNvSpPr>
          <p:nvPr>
            <p:ph type="dt" sz="quarter" idx="10"/>
          </p:nvPr>
        </p:nvSpPr>
        <p:spPr>
          <a:xfrm>
            <a:off x="6553200" y="6243638"/>
            <a:ext cx="2133600" cy="457200"/>
          </a:xfrm>
        </p:spPr>
        <p:txBody>
          <a:bodyPr/>
          <a:lstStyle/>
          <a:p>
            <a:pPr algn="r">
              <a:defRPr/>
            </a:pPr>
            <a:fld id="{9AEF07B4-F906-4B2A-B89F-57AF93026662}" type="datetime1">
              <a:rPr lang="en-US" smtClean="0"/>
              <a:pPr algn="r">
                <a:defRPr/>
              </a:pPr>
              <a:t>6/18/2024</a:t>
            </a:fld>
            <a:endParaRPr lang="en-US"/>
          </a:p>
        </p:txBody>
      </p:sp>
      <p:sp>
        <p:nvSpPr>
          <p:cNvPr id="10244" name="Rectangle 3"/>
          <p:cNvSpPr>
            <a:spLocks noGrp="1" noChangeArrowheads="1"/>
          </p:cNvSpPr>
          <p:nvPr>
            <p:ph type="body" idx="1"/>
          </p:nvPr>
        </p:nvSpPr>
        <p:spPr>
          <a:xfrm>
            <a:off x="457200" y="304800"/>
            <a:ext cx="8229600" cy="6248400"/>
          </a:xfrm>
        </p:spPr>
        <p:txBody>
          <a:bodyPr/>
          <a:lstStyle/>
          <a:p>
            <a:pPr marL="609600" indent="-609600" eaLnBrk="1" hangingPunct="1">
              <a:defRPr/>
            </a:pPr>
            <a:r>
              <a:rPr lang="en-US"/>
              <a:t>QRS Interval</a:t>
            </a:r>
          </a:p>
          <a:p>
            <a:pPr marL="609600" indent="-609600" eaLnBrk="1" hangingPunct="1">
              <a:defRPr/>
            </a:pPr>
            <a:endParaRPr lang="en-US"/>
          </a:p>
          <a:p>
            <a:pPr marL="609600" indent="-609600" eaLnBrk="1" hangingPunct="1">
              <a:buFontTx/>
              <a:buAutoNum type="arabicPeriod"/>
              <a:defRPr/>
            </a:pPr>
            <a:r>
              <a:rPr lang="en-US"/>
              <a:t>Not every QRS complex will contain a Q wave, a R wave and a S wave</a:t>
            </a:r>
          </a:p>
          <a:p>
            <a:pPr marL="609600" indent="-609600" eaLnBrk="1" hangingPunct="1">
              <a:buFontTx/>
              <a:buAutoNum type="arabicPeriod"/>
              <a:defRPr/>
            </a:pPr>
            <a:endParaRPr lang="en-US"/>
          </a:p>
          <a:p>
            <a:pPr marL="609600" indent="-609600" eaLnBrk="1" hangingPunct="1">
              <a:buFontTx/>
              <a:buAutoNum type="arabicPeriod"/>
              <a:defRPr/>
            </a:pPr>
            <a:r>
              <a:rPr lang="en-US"/>
              <a:t>1</a:t>
            </a:r>
            <a:r>
              <a:rPr lang="en-US" baseline="30000"/>
              <a:t>st</a:t>
            </a:r>
            <a:r>
              <a:rPr lang="en-US"/>
              <a:t> negative deflection: Q wave</a:t>
            </a:r>
          </a:p>
          <a:p>
            <a:pPr marL="609600" indent="-609600" eaLnBrk="1" hangingPunct="1">
              <a:buFontTx/>
              <a:buAutoNum type="arabicPeriod"/>
              <a:defRPr/>
            </a:pPr>
            <a:endParaRPr lang="en-US"/>
          </a:p>
          <a:p>
            <a:pPr marL="609600" indent="-609600" eaLnBrk="1" hangingPunct="1">
              <a:buFontTx/>
              <a:buAutoNum type="arabicPeriod"/>
              <a:defRPr/>
            </a:pPr>
            <a:r>
              <a:rPr lang="en-US"/>
              <a:t>1</a:t>
            </a:r>
            <a:r>
              <a:rPr lang="en-US" baseline="30000"/>
              <a:t>st</a:t>
            </a:r>
            <a:r>
              <a:rPr lang="en-US"/>
              <a:t> positive deflection: R wave</a:t>
            </a:r>
          </a:p>
          <a:p>
            <a:pPr marL="609600" indent="-609600" eaLnBrk="1" hangingPunct="1">
              <a:buFontTx/>
              <a:buAutoNum type="arabicPeriod"/>
              <a:defRPr/>
            </a:pPr>
            <a:endParaRPr lang="en-US"/>
          </a:p>
          <a:p>
            <a:pPr marL="609600" indent="-609600" eaLnBrk="1" hangingPunct="1">
              <a:buFontTx/>
              <a:buAutoNum type="arabicPeriod"/>
              <a:defRPr/>
            </a:pPr>
            <a:r>
              <a:rPr lang="en-US"/>
              <a:t>Negative deflection following R wave: S wave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5"/>
          <p:cNvSpPr>
            <a:spLocks noGrp="1"/>
          </p:cNvSpPr>
          <p:nvPr>
            <p:ph type="dt" sz="quarter" idx="10"/>
          </p:nvPr>
        </p:nvSpPr>
        <p:spPr>
          <a:xfrm>
            <a:off x="6553200" y="6243638"/>
            <a:ext cx="2133600" cy="457200"/>
          </a:xfrm>
        </p:spPr>
        <p:txBody>
          <a:bodyPr/>
          <a:lstStyle/>
          <a:p>
            <a:pPr algn="r">
              <a:defRPr/>
            </a:pPr>
            <a:fld id="{B1712CAD-E310-4C1A-9D6A-E49BE18C1BE0}" type="datetime1">
              <a:rPr lang="en-US" smtClean="0"/>
              <a:pPr algn="r">
                <a:defRPr/>
              </a:pPr>
              <a:t>6/18/2024</a:t>
            </a:fld>
            <a:endParaRPr lang="en-US"/>
          </a:p>
        </p:txBody>
      </p:sp>
      <p:sp>
        <p:nvSpPr>
          <p:cNvPr id="9220" name="Rectangle 2"/>
          <p:cNvSpPr>
            <a:spLocks noGrp="1" noChangeArrowheads="1"/>
          </p:cNvSpPr>
          <p:nvPr>
            <p:ph type="title"/>
          </p:nvPr>
        </p:nvSpPr>
        <p:spPr/>
        <p:txBody>
          <a:bodyPr/>
          <a:lstStyle/>
          <a:p>
            <a:pPr eaLnBrk="1" hangingPunct="1">
              <a:defRPr/>
            </a:pPr>
            <a:endParaRPr lang="en-GB"/>
          </a:p>
        </p:txBody>
      </p:sp>
      <p:sp>
        <p:nvSpPr>
          <p:cNvPr id="9221" name="Rectangle 3"/>
          <p:cNvSpPr>
            <a:spLocks noGrp="1" noChangeArrowheads="1"/>
          </p:cNvSpPr>
          <p:nvPr>
            <p:ph type="body" idx="1"/>
          </p:nvPr>
        </p:nvSpPr>
        <p:spPr/>
        <p:txBody>
          <a:bodyPr/>
          <a:lstStyle/>
          <a:p>
            <a:pPr eaLnBrk="1" hangingPunct="1">
              <a:defRPr/>
            </a:pPr>
            <a:r>
              <a:rPr lang="en-US"/>
              <a:t>P wave: amplitude less than or equal to 2.5 mm</a:t>
            </a:r>
          </a:p>
          <a:p>
            <a:pPr eaLnBrk="1" hangingPunct="1">
              <a:defRPr/>
            </a:pPr>
            <a:endParaRPr lang="en-US"/>
          </a:p>
          <a:p>
            <a:pPr eaLnBrk="1" hangingPunct="1">
              <a:defRPr/>
            </a:pPr>
            <a:r>
              <a:rPr lang="en-US"/>
              <a:t>PR interval: 0.12 – 0.2 sec</a:t>
            </a:r>
          </a:p>
          <a:p>
            <a:pPr eaLnBrk="1" hangingPunct="1">
              <a:defRPr/>
            </a:pPr>
            <a:endParaRPr lang="en-US"/>
          </a:p>
          <a:p>
            <a:pPr eaLnBrk="1" hangingPunct="1">
              <a:defRPr/>
            </a:pPr>
            <a:r>
              <a:rPr lang="en-US"/>
              <a:t>QRS complex : 8 mm, 0.1sec</a:t>
            </a:r>
          </a:p>
          <a:p>
            <a:pPr eaLnBrk="1" hangingPunct="1">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5"/>
          <p:cNvSpPr>
            <a:spLocks noGrp="1"/>
          </p:cNvSpPr>
          <p:nvPr>
            <p:ph type="dt" sz="quarter" idx="10"/>
          </p:nvPr>
        </p:nvSpPr>
        <p:spPr>
          <a:xfrm>
            <a:off x="6553200" y="6243638"/>
            <a:ext cx="2133600" cy="457200"/>
          </a:xfrm>
        </p:spPr>
        <p:txBody>
          <a:bodyPr/>
          <a:lstStyle/>
          <a:p>
            <a:pPr algn="r">
              <a:defRPr/>
            </a:pPr>
            <a:fld id="{CF26283D-6C2C-45A4-8597-2CF4FD50C171}" type="datetime1">
              <a:rPr lang="en-US" smtClean="0"/>
              <a:pPr algn="r">
                <a:defRPr/>
              </a:pPr>
              <a:t>6/18/2024</a:t>
            </a:fld>
            <a:endParaRPr lang="en-US"/>
          </a:p>
        </p:txBody>
      </p:sp>
      <p:sp>
        <p:nvSpPr>
          <p:cNvPr id="11269" name="Freeform 5"/>
          <p:cNvSpPr>
            <a:spLocks/>
          </p:cNvSpPr>
          <p:nvPr/>
        </p:nvSpPr>
        <p:spPr bwMode="auto">
          <a:xfrm>
            <a:off x="1219200" y="1447800"/>
            <a:ext cx="769938" cy="1004888"/>
          </a:xfrm>
          <a:custGeom>
            <a:avLst/>
            <a:gdLst>
              <a:gd name="T0" fmla="*/ 0 w 485"/>
              <a:gd name="T1" fmla="*/ 2147483647 h 633"/>
              <a:gd name="T2" fmla="*/ 2147483647 w 485"/>
              <a:gd name="T3" fmla="*/ 2147483647 h 633"/>
              <a:gd name="T4" fmla="*/ 2147483647 w 485"/>
              <a:gd name="T5" fmla="*/ 2147483647 h 633"/>
              <a:gd name="T6" fmla="*/ 2147483647 w 485"/>
              <a:gd name="T7" fmla="*/ 2147483647 h 633"/>
              <a:gd name="T8" fmla="*/ 2147483647 w 485"/>
              <a:gd name="T9" fmla="*/ 2147483647 h 633"/>
              <a:gd name="T10" fmla="*/ 2147483647 w 485"/>
              <a:gd name="T11" fmla="*/ 2147483647 h 633"/>
              <a:gd name="T12" fmla="*/ 2147483647 w 485"/>
              <a:gd name="T13" fmla="*/ 2147483647 h 633"/>
              <a:gd name="T14" fmla="*/ 2147483647 w 485"/>
              <a:gd name="T15" fmla="*/ 2147483647 h 633"/>
              <a:gd name="T16" fmla="*/ 2147483647 w 485"/>
              <a:gd name="T17" fmla="*/ 2147483647 h 633"/>
              <a:gd name="T18" fmla="*/ 2147483647 w 485"/>
              <a:gd name="T19" fmla="*/ 2147483647 h 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633"/>
              <a:gd name="T32" fmla="*/ 485 w 485"/>
              <a:gd name="T33" fmla="*/ 633 h 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633">
                <a:moveTo>
                  <a:pt x="0" y="458"/>
                </a:moveTo>
                <a:cubicBezTo>
                  <a:pt x="39" y="432"/>
                  <a:pt x="104" y="419"/>
                  <a:pt x="121" y="473"/>
                </a:cubicBezTo>
                <a:cubicBezTo>
                  <a:pt x="127" y="533"/>
                  <a:pt x="133" y="578"/>
                  <a:pt x="152" y="633"/>
                </a:cubicBezTo>
                <a:cubicBezTo>
                  <a:pt x="161" y="476"/>
                  <a:pt x="176" y="316"/>
                  <a:pt x="212" y="163"/>
                </a:cubicBezTo>
                <a:cubicBezTo>
                  <a:pt x="224" y="0"/>
                  <a:pt x="215" y="44"/>
                  <a:pt x="228" y="132"/>
                </a:cubicBezTo>
                <a:cubicBezTo>
                  <a:pt x="232" y="157"/>
                  <a:pt x="244" y="180"/>
                  <a:pt x="258" y="201"/>
                </a:cubicBezTo>
                <a:cubicBezTo>
                  <a:pt x="260" y="211"/>
                  <a:pt x="260" y="222"/>
                  <a:pt x="265" y="231"/>
                </a:cubicBezTo>
                <a:cubicBezTo>
                  <a:pt x="268" y="238"/>
                  <a:pt x="279" y="239"/>
                  <a:pt x="281" y="246"/>
                </a:cubicBezTo>
                <a:cubicBezTo>
                  <a:pt x="301" y="306"/>
                  <a:pt x="289" y="366"/>
                  <a:pt x="326" y="420"/>
                </a:cubicBezTo>
                <a:cubicBezTo>
                  <a:pt x="347" y="500"/>
                  <a:pt x="323" y="451"/>
                  <a:pt x="485" y="451"/>
                </a:cubicBezTo>
              </a:path>
            </a:pathLst>
          </a:custGeom>
          <a:noFill/>
          <a:ln w="25400">
            <a:solidFill>
              <a:schemeClr val="tx1"/>
            </a:solidFill>
            <a:round/>
            <a:headEnd/>
            <a:tailEnd/>
          </a:ln>
        </p:spPr>
        <p:txBody>
          <a:bodyPr/>
          <a:lstStyle/>
          <a:p>
            <a:endParaRPr lang="en-IN"/>
          </a:p>
        </p:txBody>
      </p:sp>
      <p:sp>
        <p:nvSpPr>
          <p:cNvPr id="11274" name="Freeform 10"/>
          <p:cNvSpPr>
            <a:spLocks/>
          </p:cNvSpPr>
          <p:nvPr/>
        </p:nvSpPr>
        <p:spPr bwMode="auto">
          <a:xfrm>
            <a:off x="3200400" y="1524000"/>
            <a:ext cx="998538" cy="1576388"/>
          </a:xfrm>
          <a:custGeom>
            <a:avLst/>
            <a:gdLst>
              <a:gd name="T0" fmla="*/ 0 w 629"/>
              <a:gd name="T1" fmla="*/ 2147483647 h 1473"/>
              <a:gd name="T2" fmla="*/ 2147483647 w 629"/>
              <a:gd name="T3" fmla="*/ 2147483647 h 1473"/>
              <a:gd name="T4" fmla="*/ 2147483647 w 629"/>
              <a:gd name="T5" fmla="*/ 2147483647 h 1473"/>
              <a:gd name="T6" fmla="*/ 2147483647 w 629"/>
              <a:gd name="T7" fmla="*/ 2147483647 h 1473"/>
              <a:gd name="T8" fmla="*/ 2147483647 w 629"/>
              <a:gd name="T9" fmla="*/ 2147483647 h 1473"/>
              <a:gd name="T10" fmla="*/ 2147483647 w 629"/>
              <a:gd name="T11" fmla="*/ 2147483647 h 1473"/>
              <a:gd name="T12" fmla="*/ 2147483647 w 629"/>
              <a:gd name="T13" fmla="*/ 2147483647 h 1473"/>
              <a:gd name="T14" fmla="*/ 2147483647 w 629"/>
              <a:gd name="T15" fmla="*/ 2147483647 h 1473"/>
              <a:gd name="T16" fmla="*/ 2147483647 w 629"/>
              <a:gd name="T17" fmla="*/ 2147483647 h 1473"/>
              <a:gd name="T18" fmla="*/ 2147483647 w 629"/>
              <a:gd name="T19" fmla="*/ 2147483647 h 1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9"/>
              <a:gd name="T31" fmla="*/ 0 h 1473"/>
              <a:gd name="T32" fmla="*/ 629 w 629"/>
              <a:gd name="T33" fmla="*/ 1473 h 1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9" h="1473">
                <a:moveTo>
                  <a:pt x="0" y="868"/>
                </a:moveTo>
                <a:cubicBezTo>
                  <a:pt x="51" y="819"/>
                  <a:pt x="135" y="794"/>
                  <a:pt x="157" y="897"/>
                </a:cubicBezTo>
                <a:cubicBezTo>
                  <a:pt x="165" y="1010"/>
                  <a:pt x="167" y="1369"/>
                  <a:pt x="192" y="1473"/>
                </a:cubicBezTo>
                <a:cubicBezTo>
                  <a:pt x="204" y="1175"/>
                  <a:pt x="228" y="599"/>
                  <a:pt x="275" y="309"/>
                </a:cubicBezTo>
                <a:cubicBezTo>
                  <a:pt x="291" y="0"/>
                  <a:pt x="279" y="83"/>
                  <a:pt x="296" y="250"/>
                </a:cubicBezTo>
                <a:cubicBezTo>
                  <a:pt x="301" y="298"/>
                  <a:pt x="316" y="341"/>
                  <a:pt x="335" y="381"/>
                </a:cubicBezTo>
                <a:cubicBezTo>
                  <a:pt x="337" y="400"/>
                  <a:pt x="337" y="421"/>
                  <a:pt x="344" y="438"/>
                </a:cubicBezTo>
                <a:cubicBezTo>
                  <a:pt x="348" y="451"/>
                  <a:pt x="362" y="453"/>
                  <a:pt x="364" y="466"/>
                </a:cubicBezTo>
                <a:cubicBezTo>
                  <a:pt x="390" y="580"/>
                  <a:pt x="375" y="694"/>
                  <a:pt x="423" y="796"/>
                </a:cubicBezTo>
                <a:cubicBezTo>
                  <a:pt x="450" y="948"/>
                  <a:pt x="419" y="855"/>
                  <a:pt x="629" y="855"/>
                </a:cubicBezTo>
              </a:path>
            </a:pathLst>
          </a:custGeom>
          <a:noFill/>
          <a:ln w="25400">
            <a:solidFill>
              <a:schemeClr val="tx1"/>
            </a:solidFill>
            <a:round/>
            <a:headEnd/>
            <a:tailEnd/>
          </a:ln>
        </p:spPr>
        <p:txBody>
          <a:bodyPr/>
          <a:lstStyle/>
          <a:p>
            <a:endParaRPr lang="en-IN"/>
          </a:p>
        </p:txBody>
      </p:sp>
      <p:sp>
        <p:nvSpPr>
          <p:cNvPr id="11278" name="Freeform 14"/>
          <p:cNvSpPr>
            <a:spLocks/>
          </p:cNvSpPr>
          <p:nvPr/>
        </p:nvSpPr>
        <p:spPr bwMode="auto">
          <a:xfrm>
            <a:off x="5410200" y="1752600"/>
            <a:ext cx="769938" cy="1438275"/>
          </a:xfrm>
          <a:custGeom>
            <a:avLst/>
            <a:gdLst>
              <a:gd name="T0" fmla="*/ 0 w 485"/>
              <a:gd name="T1" fmla="*/ 2147483647 h 906"/>
              <a:gd name="T2" fmla="*/ 2147483647 w 485"/>
              <a:gd name="T3" fmla="*/ 2147483647 h 906"/>
              <a:gd name="T4" fmla="*/ 2147483647 w 485"/>
              <a:gd name="T5" fmla="*/ 2147483647 h 906"/>
              <a:gd name="T6" fmla="*/ 2147483647 w 485"/>
              <a:gd name="T7" fmla="*/ 2147483647 h 906"/>
              <a:gd name="T8" fmla="*/ 2147483647 w 485"/>
              <a:gd name="T9" fmla="*/ 2147483647 h 906"/>
              <a:gd name="T10" fmla="*/ 2147483647 w 485"/>
              <a:gd name="T11" fmla="*/ 2147483647 h 906"/>
              <a:gd name="T12" fmla="*/ 2147483647 w 485"/>
              <a:gd name="T13" fmla="*/ 2147483647 h 906"/>
              <a:gd name="T14" fmla="*/ 2147483647 w 485"/>
              <a:gd name="T15" fmla="*/ 2147483647 h 906"/>
              <a:gd name="T16" fmla="*/ 2147483647 w 485"/>
              <a:gd name="T17" fmla="*/ 2147483647 h 906"/>
              <a:gd name="T18" fmla="*/ 2147483647 w 485"/>
              <a:gd name="T19" fmla="*/ 2147483647 h 906"/>
              <a:gd name="T20" fmla="*/ 2147483647 w 485"/>
              <a:gd name="T21" fmla="*/ 2147483647 h 9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5"/>
              <a:gd name="T34" fmla="*/ 0 h 906"/>
              <a:gd name="T35" fmla="*/ 485 w 485"/>
              <a:gd name="T36" fmla="*/ 906 h 9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5" h="906">
                <a:moveTo>
                  <a:pt x="0" y="399"/>
                </a:moveTo>
                <a:cubicBezTo>
                  <a:pt x="39" y="373"/>
                  <a:pt x="104" y="360"/>
                  <a:pt x="121" y="414"/>
                </a:cubicBezTo>
                <a:cubicBezTo>
                  <a:pt x="127" y="474"/>
                  <a:pt x="140" y="851"/>
                  <a:pt x="159" y="906"/>
                </a:cubicBezTo>
                <a:cubicBezTo>
                  <a:pt x="168" y="749"/>
                  <a:pt x="169" y="316"/>
                  <a:pt x="205" y="163"/>
                </a:cubicBezTo>
                <a:cubicBezTo>
                  <a:pt x="217" y="0"/>
                  <a:pt x="199" y="0"/>
                  <a:pt x="212" y="88"/>
                </a:cubicBezTo>
                <a:cubicBezTo>
                  <a:pt x="216" y="113"/>
                  <a:pt x="206" y="157"/>
                  <a:pt x="220" y="178"/>
                </a:cubicBezTo>
                <a:cubicBezTo>
                  <a:pt x="222" y="188"/>
                  <a:pt x="245" y="192"/>
                  <a:pt x="250" y="201"/>
                </a:cubicBezTo>
                <a:cubicBezTo>
                  <a:pt x="243" y="194"/>
                  <a:pt x="241" y="194"/>
                  <a:pt x="243" y="201"/>
                </a:cubicBezTo>
                <a:cubicBezTo>
                  <a:pt x="247" y="208"/>
                  <a:pt x="236" y="212"/>
                  <a:pt x="250" y="239"/>
                </a:cubicBezTo>
                <a:cubicBezTo>
                  <a:pt x="264" y="266"/>
                  <a:pt x="287" y="335"/>
                  <a:pt x="326" y="361"/>
                </a:cubicBezTo>
                <a:cubicBezTo>
                  <a:pt x="347" y="441"/>
                  <a:pt x="323" y="392"/>
                  <a:pt x="485" y="392"/>
                </a:cubicBezTo>
              </a:path>
            </a:pathLst>
          </a:custGeom>
          <a:noFill/>
          <a:ln w="25400">
            <a:solidFill>
              <a:schemeClr val="tx1"/>
            </a:solidFill>
            <a:round/>
            <a:headEnd/>
            <a:tailEnd/>
          </a:ln>
        </p:spPr>
        <p:txBody>
          <a:bodyPr/>
          <a:lstStyle/>
          <a:p>
            <a:endParaRPr lang="en-IN"/>
          </a:p>
        </p:txBody>
      </p:sp>
      <p:sp>
        <p:nvSpPr>
          <p:cNvPr id="11282" name="Freeform 18"/>
          <p:cNvSpPr>
            <a:spLocks/>
          </p:cNvSpPr>
          <p:nvPr/>
        </p:nvSpPr>
        <p:spPr bwMode="auto">
          <a:xfrm>
            <a:off x="901700" y="4621213"/>
            <a:ext cx="1384300" cy="889000"/>
          </a:xfrm>
          <a:custGeom>
            <a:avLst/>
            <a:gdLst>
              <a:gd name="T0" fmla="*/ 0 w 872"/>
              <a:gd name="T1" fmla="*/ 2147483647 h 560"/>
              <a:gd name="T2" fmla="*/ 2147483647 w 872"/>
              <a:gd name="T3" fmla="*/ 2147483647 h 560"/>
              <a:gd name="T4" fmla="*/ 2147483647 w 872"/>
              <a:gd name="T5" fmla="*/ 2147483647 h 560"/>
              <a:gd name="T6" fmla="*/ 2147483647 w 872"/>
              <a:gd name="T7" fmla="*/ 2147483647 h 560"/>
              <a:gd name="T8" fmla="*/ 2147483647 w 872"/>
              <a:gd name="T9" fmla="*/ 2147483647 h 560"/>
              <a:gd name="T10" fmla="*/ 2147483647 w 872"/>
              <a:gd name="T11" fmla="*/ 2147483647 h 560"/>
              <a:gd name="T12" fmla="*/ 2147483647 w 872"/>
              <a:gd name="T13" fmla="*/ 2147483647 h 560"/>
              <a:gd name="T14" fmla="*/ 2147483647 w 872"/>
              <a:gd name="T15" fmla="*/ 2147483647 h 560"/>
              <a:gd name="T16" fmla="*/ 2147483647 w 872"/>
              <a:gd name="T17" fmla="*/ 2147483647 h 560"/>
              <a:gd name="T18" fmla="*/ 2147483647 w 872"/>
              <a:gd name="T19" fmla="*/ 2147483647 h 560"/>
              <a:gd name="T20" fmla="*/ 2147483647 w 872"/>
              <a:gd name="T21" fmla="*/ 2147483647 h 560"/>
              <a:gd name="T22" fmla="*/ 2147483647 w 872"/>
              <a:gd name="T23" fmla="*/ 2147483647 h 560"/>
              <a:gd name="T24" fmla="*/ 2147483647 w 872"/>
              <a:gd name="T25" fmla="*/ 2147483647 h 560"/>
              <a:gd name="T26" fmla="*/ 2147483647 w 872"/>
              <a:gd name="T27" fmla="*/ 2147483647 h 560"/>
              <a:gd name="T28" fmla="*/ 2147483647 w 872"/>
              <a:gd name="T29" fmla="*/ 2147483647 h 5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2"/>
              <a:gd name="T46" fmla="*/ 0 h 560"/>
              <a:gd name="T47" fmla="*/ 872 w 872"/>
              <a:gd name="T48" fmla="*/ 560 h 5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2" h="560">
                <a:moveTo>
                  <a:pt x="0" y="30"/>
                </a:moveTo>
                <a:cubicBezTo>
                  <a:pt x="63" y="8"/>
                  <a:pt x="30" y="16"/>
                  <a:pt x="99" y="7"/>
                </a:cubicBezTo>
                <a:cubicBezTo>
                  <a:pt x="170" y="9"/>
                  <a:pt x="242" y="0"/>
                  <a:pt x="311" y="14"/>
                </a:cubicBezTo>
                <a:cubicBezTo>
                  <a:pt x="324" y="17"/>
                  <a:pt x="317" y="39"/>
                  <a:pt x="319" y="52"/>
                </a:cubicBezTo>
                <a:cubicBezTo>
                  <a:pt x="332" y="124"/>
                  <a:pt x="318" y="73"/>
                  <a:pt x="341" y="143"/>
                </a:cubicBezTo>
                <a:cubicBezTo>
                  <a:pt x="354" y="181"/>
                  <a:pt x="354" y="230"/>
                  <a:pt x="372" y="265"/>
                </a:cubicBezTo>
                <a:cubicBezTo>
                  <a:pt x="380" y="281"/>
                  <a:pt x="392" y="295"/>
                  <a:pt x="402" y="310"/>
                </a:cubicBezTo>
                <a:cubicBezTo>
                  <a:pt x="421" y="339"/>
                  <a:pt x="424" y="391"/>
                  <a:pt x="432" y="424"/>
                </a:cubicBezTo>
                <a:cubicBezTo>
                  <a:pt x="440" y="456"/>
                  <a:pt x="439" y="438"/>
                  <a:pt x="455" y="469"/>
                </a:cubicBezTo>
                <a:cubicBezTo>
                  <a:pt x="469" y="496"/>
                  <a:pt x="473" y="531"/>
                  <a:pt x="478" y="560"/>
                </a:cubicBezTo>
                <a:cubicBezTo>
                  <a:pt x="486" y="472"/>
                  <a:pt x="487" y="382"/>
                  <a:pt x="501" y="295"/>
                </a:cubicBezTo>
                <a:cubicBezTo>
                  <a:pt x="507" y="262"/>
                  <a:pt x="523" y="229"/>
                  <a:pt x="531" y="196"/>
                </a:cubicBezTo>
                <a:cubicBezTo>
                  <a:pt x="537" y="170"/>
                  <a:pt x="558" y="56"/>
                  <a:pt x="569" y="37"/>
                </a:cubicBezTo>
                <a:cubicBezTo>
                  <a:pt x="573" y="30"/>
                  <a:pt x="584" y="30"/>
                  <a:pt x="592" y="30"/>
                </a:cubicBezTo>
                <a:cubicBezTo>
                  <a:pt x="685" y="28"/>
                  <a:pt x="779" y="30"/>
                  <a:pt x="872" y="30"/>
                </a:cubicBezTo>
              </a:path>
            </a:pathLst>
          </a:custGeom>
          <a:noFill/>
          <a:ln w="25400">
            <a:solidFill>
              <a:schemeClr val="tx1"/>
            </a:solidFill>
            <a:round/>
            <a:headEnd/>
            <a:tailEnd/>
          </a:ln>
        </p:spPr>
        <p:txBody>
          <a:bodyPr/>
          <a:lstStyle/>
          <a:p>
            <a:endParaRPr lang="en-IN"/>
          </a:p>
        </p:txBody>
      </p:sp>
      <p:sp>
        <p:nvSpPr>
          <p:cNvPr id="11285" name="Freeform 21"/>
          <p:cNvSpPr>
            <a:spLocks/>
          </p:cNvSpPr>
          <p:nvPr/>
        </p:nvSpPr>
        <p:spPr bwMode="auto">
          <a:xfrm>
            <a:off x="3352800" y="4038600"/>
            <a:ext cx="769938" cy="1466850"/>
          </a:xfrm>
          <a:custGeom>
            <a:avLst/>
            <a:gdLst>
              <a:gd name="T0" fmla="*/ 0 w 485"/>
              <a:gd name="T1" fmla="*/ 2147483647 h 924"/>
              <a:gd name="T2" fmla="*/ 2147483647 w 485"/>
              <a:gd name="T3" fmla="*/ 2147483647 h 924"/>
              <a:gd name="T4" fmla="*/ 2147483647 w 485"/>
              <a:gd name="T5" fmla="*/ 2147483647 h 924"/>
              <a:gd name="T6" fmla="*/ 2147483647 w 485"/>
              <a:gd name="T7" fmla="*/ 2147483647 h 924"/>
              <a:gd name="T8" fmla="*/ 2147483647 w 485"/>
              <a:gd name="T9" fmla="*/ 2147483647 h 924"/>
              <a:gd name="T10" fmla="*/ 2147483647 w 485"/>
              <a:gd name="T11" fmla="*/ 2147483647 h 924"/>
              <a:gd name="T12" fmla="*/ 2147483647 w 485"/>
              <a:gd name="T13" fmla="*/ 2147483647 h 924"/>
              <a:gd name="T14" fmla="*/ 2147483647 w 485"/>
              <a:gd name="T15" fmla="*/ 2147483647 h 924"/>
              <a:gd name="T16" fmla="*/ 2147483647 w 485"/>
              <a:gd name="T17" fmla="*/ 2147483647 h 924"/>
              <a:gd name="T18" fmla="*/ 2147483647 w 485"/>
              <a:gd name="T19" fmla="*/ 2147483647 h 9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924"/>
              <a:gd name="T32" fmla="*/ 485 w 485"/>
              <a:gd name="T33" fmla="*/ 924 h 9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924">
                <a:moveTo>
                  <a:pt x="0" y="458"/>
                </a:moveTo>
                <a:cubicBezTo>
                  <a:pt x="39" y="432"/>
                  <a:pt x="104" y="419"/>
                  <a:pt x="121" y="473"/>
                </a:cubicBezTo>
                <a:cubicBezTo>
                  <a:pt x="127" y="533"/>
                  <a:pt x="133" y="578"/>
                  <a:pt x="152" y="633"/>
                </a:cubicBezTo>
                <a:cubicBezTo>
                  <a:pt x="161" y="476"/>
                  <a:pt x="176" y="316"/>
                  <a:pt x="212" y="163"/>
                </a:cubicBezTo>
                <a:cubicBezTo>
                  <a:pt x="224" y="0"/>
                  <a:pt x="215" y="44"/>
                  <a:pt x="228" y="132"/>
                </a:cubicBezTo>
                <a:cubicBezTo>
                  <a:pt x="232" y="157"/>
                  <a:pt x="244" y="180"/>
                  <a:pt x="258" y="201"/>
                </a:cubicBezTo>
                <a:cubicBezTo>
                  <a:pt x="260" y="211"/>
                  <a:pt x="260" y="222"/>
                  <a:pt x="265" y="231"/>
                </a:cubicBezTo>
                <a:cubicBezTo>
                  <a:pt x="268" y="238"/>
                  <a:pt x="279" y="239"/>
                  <a:pt x="281" y="246"/>
                </a:cubicBezTo>
                <a:cubicBezTo>
                  <a:pt x="301" y="306"/>
                  <a:pt x="322" y="790"/>
                  <a:pt x="359" y="844"/>
                </a:cubicBezTo>
                <a:cubicBezTo>
                  <a:pt x="380" y="924"/>
                  <a:pt x="323" y="451"/>
                  <a:pt x="485" y="451"/>
                </a:cubicBezTo>
              </a:path>
            </a:pathLst>
          </a:custGeom>
          <a:noFill/>
          <a:ln w="25400">
            <a:solidFill>
              <a:schemeClr val="tx1"/>
            </a:solidFill>
            <a:round/>
            <a:headEnd/>
            <a:tailEnd/>
          </a:ln>
        </p:spPr>
        <p:txBody>
          <a:bodyPr/>
          <a:lstStyle/>
          <a:p>
            <a:endParaRPr lang="en-IN"/>
          </a:p>
        </p:txBody>
      </p:sp>
      <p:sp>
        <p:nvSpPr>
          <p:cNvPr id="11289" name="Freeform 25"/>
          <p:cNvSpPr>
            <a:spLocks/>
          </p:cNvSpPr>
          <p:nvPr/>
        </p:nvSpPr>
        <p:spPr bwMode="auto">
          <a:xfrm rot="10800000">
            <a:off x="5334000" y="4419600"/>
            <a:ext cx="1384300" cy="889000"/>
          </a:xfrm>
          <a:custGeom>
            <a:avLst/>
            <a:gdLst>
              <a:gd name="T0" fmla="*/ 0 w 872"/>
              <a:gd name="T1" fmla="*/ 2147483647 h 560"/>
              <a:gd name="T2" fmla="*/ 2147483647 w 872"/>
              <a:gd name="T3" fmla="*/ 2147483647 h 560"/>
              <a:gd name="T4" fmla="*/ 2147483647 w 872"/>
              <a:gd name="T5" fmla="*/ 2147483647 h 560"/>
              <a:gd name="T6" fmla="*/ 2147483647 w 872"/>
              <a:gd name="T7" fmla="*/ 2147483647 h 560"/>
              <a:gd name="T8" fmla="*/ 2147483647 w 872"/>
              <a:gd name="T9" fmla="*/ 2147483647 h 560"/>
              <a:gd name="T10" fmla="*/ 2147483647 w 872"/>
              <a:gd name="T11" fmla="*/ 2147483647 h 560"/>
              <a:gd name="T12" fmla="*/ 2147483647 w 872"/>
              <a:gd name="T13" fmla="*/ 2147483647 h 560"/>
              <a:gd name="T14" fmla="*/ 2147483647 w 872"/>
              <a:gd name="T15" fmla="*/ 2147483647 h 560"/>
              <a:gd name="T16" fmla="*/ 2147483647 w 872"/>
              <a:gd name="T17" fmla="*/ 2147483647 h 560"/>
              <a:gd name="T18" fmla="*/ 2147483647 w 872"/>
              <a:gd name="T19" fmla="*/ 2147483647 h 560"/>
              <a:gd name="T20" fmla="*/ 2147483647 w 872"/>
              <a:gd name="T21" fmla="*/ 2147483647 h 560"/>
              <a:gd name="T22" fmla="*/ 2147483647 w 872"/>
              <a:gd name="T23" fmla="*/ 2147483647 h 560"/>
              <a:gd name="T24" fmla="*/ 2147483647 w 872"/>
              <a:gd name="T25" fmla="*/ 2147483647 h 560"/>
              <a:gd name="T26" fmla="*/ 2147483647 w 872"/>
              <a:gd name="T27" fmla="*/ 2147483647 h 560"/>
              <a:gd name="T28" fmla="*/ 2147483647 w 872"/>
              <a:gd name="T29" fmla="*/ 2147483647 h 5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2"/>
              <a:gd name="T46" fmla="*/ 0 h 560"/>
              <a:gd name="T47" fmla="*/ 872 w 872"/>
              <a:gd name="T48" fmla="*/ 560 h 5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2" h="560">
                <a:moveTo>
                  <a:pt x="0" y="30"/>
                </a:moveTo>
                <a:cubicBezTo>
                  <a:pt x="63" y="8"/>
                  <a:pt x="30" y="16"/>
                  <a:pt x="99" y="7"/>
                </a:cubicBezTo>
                <a:cubicBezTo>
                  <a:pt x="170" y="9"/>
                  <a:pt x="242" y="0"/>
                  <a:pt x="311" y="14"/>
                </a:cubicBezTo>
                <a:cubicBezTo>
                  <a:pt x="324" y="17"/>
                  <a:pt x="317" y="39"/>
                  <a:pt x="319" y="52"/>
                </a:cubicBezTo>
                <a:cubicBezTo>
                  <a:pt x="332" y="124"/>
                  <a:pt x="318" y="73"/>
                  <a:pt x="341" y="143"/>
                </a:cubicBezTo>
                <a:cubicBezTo>
                  <a:pt x="354" y="181"/>
                  <a:pt x="354" y="230"/>
                  <a:pt x="372" y="265"/>
                </a:cubicBezTo>
                <a:cubicBezTo>
                  <a:pt x="380" y="281"/>
                  <a:pt x="392" y="295"/>
                  <a:pt x="402" y="310"/>
                </a:cubicBezTo>
                <a:cubicBezTo>
                  <a:pt x="421" y="339"/>
                  <a:pt x="424" y="391"/>
                  <a:pt x="432" y="424"/>
                </a:cubicBezTo>
                <a:cubicBezTo>
                  <a:pt x="440" y="456"/>
                  <a:pt x="439" y="438"/>
                  <a:pt x="455" y="469"/>
                </a:cubicBezTo>
                <a:cubicBezTo>
                  <a:pt x="469" y="496"/>
                  <a:pt x="473" y="531"/>
                  <a:pt x="478" y="560"/>
                </a:cubicBezTo>
                <a:cubicBezTo>
                  <a:pt x="486" y="472"/>
                  <a:pt x="487" y="382"/>
                  <a:pt x="501" y="295"/>
                </a:cubicBezTo>
                <a:cubicBezTo>
                  <a:pt x="507" y="262"/>
                  <a:pt x="523" y="229"/>
                  <a:pt x="531" y="196"/>
                </a:cubicBezTo>
                <a:cubicBezTo>
                  <a:pt x="537" y="170"/>
                  <a:pt x="558" y="56"/>
                  <a:pt x="569" y="37"/>
                </a:cubicBezTo>
                <a:cubicBezTo>
                  <a:pt x="573" y="30"/>
                  <a:pt x="584" y="30"/>
                  <a:pt x="592" y="30"/>
                </a:cubicBezTo>
                <a:cubicBezTo>
                  <a:pt x="685" y="28"/>
                  <a:pt x="779" y="30"/>
                  <a:pt x="872" y="30"/>
                </a:cubicBezTo>
              </a:path>
            </a:pathLst>
          </a:custGeom>
          <a:noFill/>
          <a:ln w="25400">
            <a:solidFill>
              <a:schemeClr val="tx1"/>
            </a:solidFill>
            <a:round/>
            <a:headEnd/>
            <a:tailEnd/>
          </a:ln>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4"/>
                                        </p:tgtEl>
                                        <p:attrNameLst>
                                          <p:attrName>style.visibility</p:attrName>
                                        </p:attrNameLst>
                                      </p:cBhvr>
                                      <p:to>
                                        <p:strVal val="visible"/>
                                      </p:to>
                                    </p:set>
                                    <p:animEffect transition="in" filter="blinds(horizontal)">
                                      <p:cBhvr>
                                        <p:cTn id="12" dur="500"/>
                                        <p:tgtEl>
                                          <p:spTgt spid="112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8"/>
                                        </p:tgtEl>
                                        <p:attrNameLst>
                                          <p:attrName>style.visibility</p:attrName>
                                        </p:attrNameLst>
                                      </p:cBhvr>
                                      <p:to>
                                        <p:strVal val="visible"/>
                                      </p:to>
                                    </p:set>
                                    <p:animEffect transition="in" filter="blinds(horizontal)">
                                      <p:cBhvr>
                                        <p:cTn id="17" dur="500"/>
                                        <p:tgtEl>
                                          <p:spTgt spid="112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82"/>
                                        </p:tgtEl>
                                        <p:attrNameLst>
                                          <p:attrName>style.visibility</p:attrName>
                                        </p:attrNameLst>
                                      </p:cBhvr>
                                      <p:to>
                                        <p:strVal val="visible"/>
                                      </p:to>
                                    </p:set>
                                    <p:animEffect transition="in" filter="blinds(horizontal)">
                                      <p:cBhvr>
                                        <p:cTn id="22" dur="500"/>
                                        <p:tgtEl>
                                          <p:spTgt spid="1128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85"/>
                                        </p:tgtEl>
                                        <p:attrNameLst>
                                          <p:attrName>style.visibility</p:attrName>
                                        </p:attrNameLst>
                                      </p:cBhvr>
                                      <p:to>
                                        <p:strVal val="visible"/>
                                      </p:to>
                                    </p:set>
                                    <p:animEffect transition="in" filter="blinds(horizontal)">
                                      <p:cBhvr>
                                        <p:cTn id="27" dur="500"/>
                                        <p:tgtEl>
                                          <p:spTgt spid="112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89"/>
                                        </p:tgtEl>
                                        <p:attrNameLst>
                                          <p:attrName>style.visibility</p:attrName>
                                        </p:attrNameLst>
                                      </p:cBhvr>
                                      <p:to>
                                        <p:strVal val="visible"/>
                                      </p:to>
                                    </p:set>
                                    <p:animEffect transition="in" filter="blinds(horizontal)">
                                      <p:cBhvr>
                                        <p:cTn id="32"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4" grpId="0" animBg="1"/>
      <p:bldP spid="11278" grpId="0" animBg="1"/>
      <p:bldP spid="11282" grpId="0" animBg="1"/>
      <p:bldP spid="11285" grpId="0" animBg="1"/>
      <p:bldP spid="112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5"/>
          <p:cNvSpPr>
            <a:spLocks noGrp="1"/>
          </p:cNvSpPr>
          <p:nvPr>
            <p:ph type="dt" sz="quarter" idx="10"/>
          </p:nvPr>
        </p:nvSpPr>
        <p:spPr>
          <a:xfrm>
            <a:off x="6553200" y="6243638"/>
            <a:ext cx="2133600" cy="457200"/>
          </a:xfrm>
        </p:spPr>
        <p:txBody>
          <a:bodyPr/>
          <a:lstStyle/>
          <a:p>
            <a:pPr algn="r">
              <a:defRPr/>
            </a:pPr>
            <a:fld id="{F439F3DB-F0F6-4CE5-ADD0-22DAD27C0DD1}" type="datetime1">
              <a:rPr lang="en-US" smtClean="0"/>
              <a:pPr algn="r">
                <a:defRPr/>
              </a:pPr>
              <a:t>6/18/2024</a:t>
            </a:fld>
            <a:endParaRPr lang="en-US"/>
          </a:p>
        </p:txBody>
      </p:sp>
      <p:sp>
        <p:nvSpPr>
          <p:cNvPr id="12292" name="Rectangle 2"/>
          <p:cNvSpPr>
            <a:spLocks noGrp="1" noChangeArrowheads="1"/>
          </p:cNvSpPr>
          <p:nvPr>
            <p:ph type="title"/>
          </p:nvPr>
        </p:nvSpPr>
        <p:spPr/>
        <p:txBody>
          <a:bodyPr/>
          <a:lstStyle/>
          <a:p>
            <a:pPr eaLnBrk="1" hangingPunct="1">
              <a:defRPr/>
            </a:pPr>
            <a:endParaRPr lang="en-GB"/>
          </a:p>
        </p:txBody>
      </p:sp>
      <p:sp>
        <p:nvSpPr>
          <p:cNvPr id="17412" name="Freeform 3"/>
          <p:cNvSpPr>
            <a:spLocks/>
          </p:cNvSpPr>
          <p:nvPr/>
        </p:nvSpPr>
        <p:spPr bwMode="auto">
          <a:xfrm>
            <a:off x="1219200" y="1447800"/>
            <a:ext cx="769938" cy="1004888"/>
          </a:xfrm>
          <a:custGeom>
            <a:avLst/>
            <a:gdLst>
              <a:gd name="T0" fmla="*/ 0 w 485"/>
              <a:gd name="T1" fmla="*/ 2147483647 h 633"/>
              <a:gd name="T2" fmla="*/ 2147483647 w 485"/>
              <a:gd name="T3" fmla="*/ 2147483647 h 633"/>
              <a:gd name="T4" fmla="*/ 2147483647 w 485"/>
              <a:gd name="T5" fmla="*/ 2147483647 h 633"/>
              <a:gd name="T6" fmla="*/ 2147483647 w 485"/>
              <a:gd name="T7" fmla="*/ 2147483647 h 633"/>
              <a:gd name="T8" fmla="*/ 2147483647 w 485"/>
              <a:gd name="T9" fmla="*/ 2147483647 h 633"/>
              <a:gd name="T10" fmla="*/ 2147483647 w 485"/>
              <a:gd name="T11" fmla="*/ 2147483647 h 633"/>
              <a:gd name="T12" fmla="*/ 2147483647 w 485"/>
              <a:gd name="T13" fmla="*/ 2147483647 h 633"/>
              <a:gd name="T14" fmla="*/ 2147483647 w 485"/>
              <a:gd name="T15" fmla="*/ 2147483647 h 633"/>
              <a:gd name="T16" fmla="*/ 2147483647 w 485"/>
              <a:gd name="T17" fmla="*/ 2147483647 h 633"/>
              <a:gd name="T18" fmla="*/ 2147483647 w 485"/>
              <a:gd name="T19" fmla="*/ 2147483647 h 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633"/>
              <a:gd name="T32" fmla="*/ 485 w 485"/>
              <a:gd name="T33" fmla="*/ 633 h 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633">
                <a:moveTo>
                  <a:pt x="0" y="458"/>
                </a:moveTo>
                <a:cubicBezTo>
                  <a:pt x="39" y="432"/>
                  <a:pt x="104" y="419"/>
                  <a:pt x="121" y="473"/>
                </a:cubicBezTo>
                <a:cubicBezTo>
                  <a:pt x="127" y="533"/>
                  <a:pt x="133" y="578"/>
                  <a:pt x="152" y="633"/>
                </a:cubicBezTo>
                <a:cubicBezTo>
                  <a:pt x="161" y="476"/>
                  <a:pt x="176" y="316"/>
                  <a:pt x="212" y="163"/>
                </a:cubicBezTo>
                <a:cubicBezTo>
                  <a:pt x="224" y="0"/>
                  <a:pt x="215" y="44"/>
                  <a:pt x="228" y="132"/>
                </a:cubicBezTo>
                <a:cubicBezTo>
                  <a:pt x="232" y="157"/>
                  <a:pt x="244" y="180"/>
                  <a:pt x="258" y="201"/>
                </a:cubicBezTo>
                <a:cubicBezTo>
                  <a:pt x="260" y="211"/>
                  <a:pt x="260" y="222"/>
                  <a:pt x="265" y="231"/>
                </a:cubicBezTo>
                <a:cubicBezTo>
                  <a:pt x="268" y="238"/>
                  <a:pt x="279" y="239"/>
                  <a:pt x="281" y="246"/>
                </a:cubicBezTo>
                <a:cubicBezTo>
                  <a:pt x="301" y="306"/>
                  <a:pt x="289" y="366"/>
                  <a:pt x="326" y="420"/>
                </a:cubicBezTo>
                <a:cubicBezTo>
                  <a:pt x="347" y="500"/>
                  <a:pt x="323" y="451"/>
                  <a:pt x="485" y="451"/>
                </a:cubicBezTo>
              </a:path>
            </a:pathLst>
          </a:custGeom>
          <a:noFill/>
          <a:ln w="25400">
            <a:solidFill>
              <a:schemeClr val="tx1"/>
            </a:solidFill>
            <a:round/>
            <a:headEnd/>
            <a:tailEnd/>
          </a:ln>
        </p:spPr>
        <p:txBody>
          <a:bodyPr/>
          <a:lstStyle/>
          <a:p>
            <a:endParaRPr lang="en-IN"/>
          </a:p>
        </p:txBody>
      </p:sp>
      <p:sp>
        <p:nvSpPr>
          <p:cNvPr id="17413" name="Text Box 4"/>
          <p:cNvSpPr txBox="1">
            <a:spLocks noChangeArrowheads="1"/>
          </p:cNvSpPr>
          <p:nvPr/>
        </p:nvSpPr>
        <p:spPr bwMode="auto">
          <a:xfrm>
            <a:off x="1295400" y="2438400"/>
            <a:ext cx="311150" cy="366713"/>
          </a:xfrm>
          <a:prstGeom prst="rect">
            <a:avLst/>
          </a:prstGeom>
          <a:noFill/>
          <a:ln w="9525">
            <a:noFill/>
            <a:miter lim="800000"/>
            <a:headEnd/>
            <a:tailEnd/>
          </a:ln>
        </p:spPr>
        <p:txBody>
          <a:bodyPr wrap="none">
            <a:spAutoFit/>
          </a:bodyPr>
          <a:lstStyle/>
          <a:p>
            <a:pPr eaLnBrk="1" hangingPunct="1"/>
            <a:r>
              <a:rPr lang="en-US"/>
              <a:t>q</a:t>
            </a:r>
          </a:p>
        </p:txBody>
      </p:sp>
      <p:sp>
        <p:nvSpPr>
          <p:cNvPr id="17414" name="Text Box 5"/>
          <p:cNvSpPr txBox="1">
            <a:spLocks noChangeArrowheads="1"/>
          </p:cNvSpPr>
          <p:nvPr/>
        </p:nvSpPr>
        <p:spPr bwMode="auto">
          <a:xfrm>
            <a:off x="1447800" y="1219200"/>
            <a:ext cx="349250" cy="366713"/>
          </a:xfrm>
          <a:prstGeom prst="rect">
            <a:avLst/>
          </a:prstGeom>
          <a:noFill/>
          <a:ln w="9525">
            <a:noFill/>
            <a:miter lim="800000"/>
            <a:headEnd/>
            <a:tailEnd/>
          </a:ln>
        </p:spPr>
        <p:txBody>
          <a:bodyPr wrap="none">
            <a:spAutoFit/>
          </a:bodyPr>
          <a:lstStyle/>
          <a:p>
            <a:pPr eaLnBrk="1" hangingPunct="1"/>
            <a:r>
              <a:rPr lang="en-US"/>
              <a:t>R</a:t>
            </a:r>
          </a:p>
        </p:txBody>
      </p:sp>
      <p:sp>
        <p:nvSpPr>
          <p:cNvPr id="17415" name="Freeform 6"/>
          <p:cNvSpPr>
            <a:spLocks/>
          </p:cNvSpPr>
          <p:nvPr/>
        </p:nvSpPr>
        <p:spPr bwMode="auto">
          <a:xfrm>
            <a:off x="3200400" y="1524000"/>
            <a:ext cx="998538" cy="1576388"/>
          </a:xfrm>
          <a:custGeom>
            <a:avLst/>
            <a:gdLst>
              <a:gd name="T0" fmla="*/ 0 w 629"/>
              <a:gd name="T1" fmla="*/ 2147483647 h 1473"/>
              <a:gd name="T2" fmla="*/ 2147483647 w 629"/>
              <a:gd name="T3" fmla="*/ 2147483647 h 1473"/>
              <a:gd name="T4" fmla="*/ 2147483647 w 629"/>
              <a:gd name="T5" fmla="*/ 2147483647 h 1473"/>
              <a:gd name="T6" fmla="*/ 2147483647 w 629"/>
              <a:gd name="T7" fmla="*/ 2147483647 h 1473"/>
              <a:gd name="T8" fmla="*/ 2147483647 w 629"/>
              <a:gd name="T9" fmla="*/ 2147483647 h 1473"/>
              <a:gd name="T10" fmla="*/ 2147483647 w 629"/>
              <a:gd name="T11" fmla="*/ 2147483647 h 1473"/>
              <a:gd name="T12" fmla="*/ 2147483647 w 629"/>
              <a:gd name="T13" fmla="*/ 2147483647 h 1473"/>
              <a:gd name="T14" fmla="*/ 2147483647 w 629"/>
              <a:gd name="T15" fmla="*/ 2147483647 h 1473"/>
              <a:gd name="T16" fmla="*/ 2147483647 w 629"/>
              <a:gd name="T17" fmla="*/ 2147483647 h 1473"/>
              <a:gd name="T18" fmla="*/ 2147483647 w 629"/>
              <a:gd name="T19" fmla="*/ 2147483647 h 1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9"/>
              <a:gd name="T31" fmla="*/ 0 h 1473"/>
              <a:gd name="T32" fmla="*/ 629 w 629"/>
              <a:gd name="T33" fmla="*/ 1473 h 1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9" h="1473">
                <a:moveTo>
                  <a:pt x="0" y="868"/>
                </a:moveTo>
                <a:cubicBezTo>
                  <a:pt x="51" y="819"/>
                  <a:pt x="135" y="794"/>
                  <a:pt x="157" y="897"/>
                </a:cubicBezTo>
                <a:cubicBezTo>
                  <a:pt x="165" y="1010"/>
                  <a:pt x="167" y="1369"/>
                  <a:pt x="192" y="1473"/>
                </a:cubicBezTo>
                <a:cubicBezTo>
                  <a:pt x="204" y="1175"/>
                  <a:pt x="228" y="599"/>
                  <a:pt x="275" y="309"/>
                </a:cubicBezTo>
                <a:cubicBezTo>
                  <a:pt x="291" y="0"/>
                  <a:pt x="279" y="83"/>
                  <a:pt x="296" y="250"/>
                </a:cubicBezTo>
                <a:cubicBezTo>
                  <a:pt x="301" y="298"/>
                  <a:pt x="316" y="341"/>
                  <a:pt x="335" y="381"/>
                </a:cubicBezTo>
                <a:cubicBezTo>
                  <a:pt x="337" y="400"/>
                  <a:pt x="337" y="421"/>
                  <a:pt x="344" y="438"/>
                </a:cubicBezTo>
                <a:cubicBezTo>
                  <a:pt x="348" y="451"/>
                  <a:pt x="362" y="453"/>
                  <a:pt x="364" y="466"/>
                </a:cubicBezTo>
                <a:cubicBezTo>
                  <a:pt x="390" y="580"/>
                  <a:pt x="375" y="694"/>
                  <a:pt x="423" y="796"/>
                </a:cubicBezTo>
                <a:cubicBezTo>
                  <a:pt x="450" y="948"/>
                  <a:pt x="419" y="855"/>
                  <a:pt x="629" y="855"/>
                </a:cubicBezTo>
              </a:path>
            </a:pathLst>
          </a:custGeom>
          <a:noFill/>
          <a:ln w="25400">
            <a:solidFill>
              <a:schemeClr val="tx1"/>
            </a:solidFill>
            <a:round/>
            <a:headEnd/>
            <a:tailEnd/>
          </a:ln>
        </p:spPr>
        <p:txBody>
          <a:bodyPr/>
          <a:lstStyle/>
          <a:p>
            <a:endParaRPr lang="en-IN"/>
          </a:p>
        </p:txBody>
      </p:sp>
      <p:sp>
        <p:nvSpPr>
          <p:cNvPr id="17416" name="Text Box 7"/>
          <p:cNvSpPr txBox="1">
            <a:spLocks noChangeArrowheads="1"/>
          </p:cNvSpPr>
          <p:nvPr/>
        </p:nvSpPr>
        <p:spPr bwMode="auto">
          <a:xfrm>
            <a:off x="3276600" y="3124200"/>
            <a:ext cx="361950" cy="366713"/>
          </a:xfrm>
          <a:prstGeom prst="rect">
            <a:avLst/>
          </a:prstGeom>
          <a:noFill/>
          <a:ln w="9525">
            <a:noFill/>
            <a:miter lim="800000"/>
            <a:headEnd/>
            <a:tailEnd/>
          </a:ln>
        </p:spPr>
        <p:txBody>
          <a:bodyPr wrap="none">
            <a:spAutoFit/>
          </a:bodyPr>
          <a:lstStyle/>
          <a:p>
            <a:pPr eaLnBrk="1" hangingPunct="1"/>
            <a:r>
              <a:rPr lang="en-US"/>
              <a:t>Q</a:t>
            </a:r>
          </a:p>
        </p:txBody>
      </p:sp>
      <p:sp>
        <p:nvSpPr>
          <p:cNvPr id="17417" name="Text Box 8"/>
          <p:cNvSpPr txBox="1">
            <a:spLocks noChangeArrowheads="1"/>
          </p:cNvSpPr>
          <p:nvPr/>
        </p:nvSpPr>
        <p:spPr bwMode="auto">
          <a:xfrm>
            <a:off x="3505200" y="1371600"/>
            <a:ext cx="349250" cy="366713"/>
          </a:xfrm>
          <a:prstGeom prst="rect">
            <a:avLst/>
          </a:prstGeom>
          <a:noFill/>
          <a:ln w="9525">
            <a:noFill/>
            <a:miter lim="800000"/>
            <a:headEnd/>
            <a:tailEnd/>
          </a:ln>
        </p:spPr>
        <p:txBody>
          <a:bodyPr wrap="none">
            <a:spAutoFit/>
          </a:bodyPr>
          <a:lstStyle/>
          <a:p>
            <a:pPr eaLnBrk="1" hangingPunct="1"/>
            <a:r>
              <a:rPr lang="en-US"/>
              <a:t>R</a:t>
            </a:r>
          </a:p>
        </p:txBody>
      </p:sp>
      <p:sp>
        <p:nvSpPr>
          <p:cNvPr id="17418" name="Freeform 9"/>
          <p:cNvSpPr>
            <a:spLocks/>
          </p:cNvSpPr>
          <p:nvPr/>
        </p:nvSpPr>
        <p:spPr bwMode="auto">
          <a:xfrm>
            <a:off x="5410200" y="1752600"/>
            <a:ext cx="769938" cy="1438275"/>
          </a:xfrm>
          <a:custGeom>
            <a:avLst/>
            <a:gdLst>
              <a:gd name="T0" fmla="*/ 0 w 485"/>
              <a:gd name="T1" fmla="*/ 2147483647 h 906"/>
              <a:gd name="T2" fmla="*/ 2147483647 w 485"/>
              <a:gd name="T3" fmla="*/ 2147483647 h 906"/>
              <a:gd name="T4" fmla="*/ 2147483647 w 485"/>
              <a:gd name="T5" fmla="*/ 2147483647 h 906"/>
              <a:gd name="T6" fmla="*/ 2147483647 w 485"/>
              <a:gd name="T7" fmla="*/ 2147483647 h 906"/>
              <a:gd name="T8" fmla="*/ 2147483647 w 485"/>
              <a:gd name="T9" fmla="*/ 2147483647 h 906"/>
              <a:gd name="T10" fmla="*/ 2147483647 w 485"/>
              <a:gd name="T11" fmla="*/ 2147483647 h 906"/>
              <a:gd name="T12" fmla="*/ 2147483647 w 485"/>
              <a:gd name="T13" fmla="*/ 2147483647 h 906"/>
              <a:gd name="T14" fmla="*/ 2147483647 w 485"/>
              <a:gd name="T15" fmla="*/ 2147483647 h 906"/>
              <a:gd name="T16" fmla="*/ 2147483647 w 485"/>
              <a:gd name="T17" fmla="*/ 2147483647 h 906"/>
              <a:gd name="T18" fmla="*/ 2147483647 w 485"/>
              <a:gd name="T19" fmla="*/ 2147483647 h 906"/>
              <a:gd name="T20" fmla="*/ 2147483647 w 485"/>
              <a:gd name="T21" fmla="*/ 2147483647 h 9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5"/>
              <a:gd name="T34" fmla="*/ 0 h 906"/>
              <a:gd name="T35" fmla="*/ 485 w 485"/>
              <a:gd name="T36" fmla="*/ 906 h 9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5" h="906">
                <a:moveTo>
                  <a:pt x="0" y="399"/>
                </a:moveTo>
                <a:cubicBezTo>
                  <a:pt x="39" y="373"/>
                  <a:pt x="104" y="360"/>
                  <a:pt x="121" y="414"/>
                </a:cubicBezTo>
                <a:cubicBezTo>
                  <a:pt x="127" y="474"/>
                  <a:pt x="140" y="851"/>
                  <a:pt x="159" y="906"/>
                </a:cubicBezTo>
                <a:cubicBezTo>
                  <a:pt x="168" y="749"/>
                  <a:pt x="169" y="316"/>
                  <a:pt x="205" y="163"/>
                </a:cubicBezTo>
                <a:cubicBezTo>
                  <a:pt x="217" y="0"/>
                  <a:pt x="199" y="0"/>
                  <a:pt x="212" y="88"/>
                </a:cubicBezTo>
                <a:cubicBezTo>
                  <a:pt x="216" y="113"/>
                  <a:pt x="206" y="157"/>
                  <a:pt x="220" y="178"/>
                </a:cubicBezTo>
                <a:cubicBezTo>
                  <a:pt x="222" y="188"/>
                  <a:pt x="245" y="192"/>
                  <a:pt x="250" y="201"/>
                </a:cubicBezTo>
                <a:cubicBezTo>
                  <a:pt x="243" y="194"/>
                  <a:pt x="241" y="194"/>
                  <a:pt x="243" y="201"/>
                </a:cubicBezTo>
                <a:cubicBezTo>
                  <a:pt x="247" y="208"/>
                  <a:pt x="236" y="212"/>
                  <a:pt x="250" y="239"/>
                </a:cubicBezTo>
                <a:cubicBezTo>
                  <a:pt x="264" y="266"/>
                  <a:pt x="287" y="335"/>
                  <a:pt x="326" y="361"/>
                </a:cubicBezTo>
                <a:cubicBezTo>
                  <a:pt x="347" y="441"/>
                  <a:pt x="323" y="392"/>
                  <a:pt x="485" y="392"/>
                </a:cubicBezTo>
              </a:path>
            </a:pathLst>
          </a:custGeom>
          <a:noFill/>
          <a:ln w="25400">
            <a:solidFill>
              <a:schemeClr val="tx1"/>
            </a:solidFill>
            <a:round/>
            <a:headEnd/>
            <a:tailEnd/>
          </a:ln>
        </p:spPr>
        <p:txBody>
          <a:bodyPr/>
          <a:lstStyle/>
          <a:p>
            <a:endParaRPr lang="en-IN"/>
          </a:p>
        </p:txBody>
      </p:sp>
      <p:sp>
        <p:nvSpPr>
          <p:cNvPr id="17419" name="Text Box 10"/>
          <p:cNvSpPr txBox="1">
            <a:spLocks noChangeArrowheads="1"/>
          </p:cNvSpPr>
          <p:nvPr/>
        </p:nvSpPr>
        <p:spPr bwMode="auto">
          <a:xfrm>
            <a:off x="5562600" y="3276600"/>
            <a:ext cx="361950" cy="366713"/>
          </a:xfrm>
          <a:prstGeom prst="rect">
            <a:avLst/>
          </a:prstGeom>
          <a:noFill/>
          <a:ln w="9525">
            <a:noFill/>
            <a:miter lim="800000"/>
            <a:headEnd/>
            <a:tailEnd/>
          </a:ln>
        </p:spPr>
        <p:txBody>
          <a:bodyPr wrap="none">
            <a:spAutoFit/>
          </a:bodyPr>
          <a:lstStyle/>
          <a:p>
            <a:pPr eaLnBrk="1" hangingPunct="1"/>
            <a:r>
              <a:rPr lang="en-US"/>
              <a:t>Q</a:t>
            </a:r>
          </a:p>
        </p:txBody>
      </p:sp>
      <p:sp>
        <p:nvSpPr>
          <p:cNvPr id="17420" name="Text Box 11"/>
          <p:cNvSpPr txBox="1">
            <a:spLocks noChangeArrowheads="1"/>
          </p:cNvSpPr>
          <p:nvPr/>
        </p:nvSpPr>
        <p:spPr bwMode="auto">
          <a:xfrm>
            <a:off x="5638800" y="1447800"/>
            <a:ext cx="260350" cy="366713"/>
          </a:xfrm>
          <a:prstGeom prst="rect">
            <a:avLst/>
          </a:prstGeom>
          <a:noFill/>
          <a:ln w="9525">
            <a:noFill/>
            <a:miter lim="800000"/>
            <a:headEnd/>
            <a:tailEnd/>
          </a:ln>
        </p:spPr>
        <p:txBody>
          <a:bodyPr wrap="none">
            <a:spAutoFit/>
          </a:bodyPr>
          <a:lstStyle/>
          <a:p>
            <a:pPr eaLnBrk="1" hangingPunct="1"/>
            <a:r>
              <a:rPr lang="en-US"/>
              <a:t>r</a:t>
            </a:r>
          </a:p>
        </p:txBody>
      </p:sp>
      <p:sp>
        <p:nvSpPr>
          <p:cNvPr id="17421" name="Freeform 12"/>
          <p:cNvSpPr>
            <a:spLocks/>
          </p:cNvSpPr>
          <p:nvPr/>
        </p:nvSpPr>
        <p:spPr bwMode="auto">
          <a:xfrm>
            <a:off x="901700" y="4621213"/>
            <a:ext cx="1384300" cy="889000"/>
          </a:xfrm>
          <a:custGeom>
            <a:avLst/>
            <a:gdLst>
              <a:gd name="T0" fmla="*/ 0 w 872"/>
              <a:gd name="T1" fmla="*/ 2147483647 h 560"/>
              <a:gd name="T2" fmla="*/ 2147483647 w 872"/>
              <a:gd name="T3" fmla="*/ 2147483647 h 560"/>
              <a:gd name="T4" fmla="*/ 2147483647 w 872"/>
              <a:gd name="T5" fmla="*/ 2147483647 h 560"/>
              <a:gd name="T6" fmla="*/ 2147483647 w 872"/>
              <a:gd name="T7" fmla="*/ 2147483647 h 560"/>
              <a:gd name="T8" fmla="*/ 2147483647 w 872"/>
              <a:gd name="T9" fmla="*/ 2147483647 h 560"/>
              <a:gd name="T10" fmla="*/ 2147483647 w 872"/>
              <a:gd name="T11" fmla="*/ 2147483647 h 560"/>
              <a:gd name="T12" fmla="*/ 2147483647 w 872"/>
              <a:gd name="T13" fmla="*/ 2147483647 h 560"/>
              <a:gd name="T14" fmla="*/ 2147483647 w 872"/>
              <a:gd name="T15" fmla="*/ 2147483647 h 560"/>
              <a:gd name="T16" fmla="*/ 2147483647 w 872"/>
              <a:gd name="T17" fmla="*/ 2147483647 h 560"/>
              <a:gd name="T18" fmla="*/ 2147483647 w 872"/>
              <a:gd name="T19" fmla="*/ 2147483647 h 560"/>
              <a:gd name="T20" fmla="*/ 2147483647 w 872"/>
              <a:gd name="T21" fmla="*/ 2147483647 h 560"/>
              <a:gd name="T22" fmla="*/ 2147483647 w 872"/>
              <a:gd name="T23" fmla="*/ 2147483647 h 560"/>
              <a:gd name="T24" fmla="*/ 2147483647 w 872"/>
              <a:gd name="T25" fmla="*/ 2147483647 h 560"/>
              <a:gd name="T26" fmla="*/ 2147483647 w 872"/>
              <a:gd name="T27" fmla="*/ 2147483647 h 560"/>
              <a:gd name="T28" fmla="*/ 2147483647 w 872"/>
              <a:gd name="T29" fmla="*/ 2147483647 h 5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2"/>
              <a:gd name="T46" fmla="*/ 0 h 560"/>
              <a:gd name="T47" fmla="*/ 872 w 872"/>
              <a:gd name="T48" fmla="*/ 560 h 5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2" h="560">
                <a:moveTo>
                  <a:pt x="0" y="30"/>
                </a:moveTo>
                <a:cubicBezTo>
                  <a:pt x="63" y="8"/>
                  <a:pt x="30" y="16"/>
                  <a:pt x="99" y="7"/>
                </a:cubicBezTo>
                <a:cubicBezTo>
                  <a:pt x="170" y="9"/>
                  <a:pt x="242" y="0"/>
                  <a:pt x="311" y="14"/>
                </a:cubicBezTo>
                <a:cubicBezTo>
                  <a:pt x="324" y="17"/>
                  <a:pt x="317" y="39"/>
                  <a:pt x="319" y="52"/>
                </a:cubicBezTo>
                <a:cubicBezTo>
                  <a:pt x="332" y="124"/>
                  <a:pt x="318" y="73"/>
                  <a:pt x="341" y="143"/>
                </a:cubicBezTo>
                <a:cubicBezTo>
                  <a:pt x="354" y="181"/>
                  <a:pt x="354" y="230"/>
                  <a:pt x="372" y="265"/>
                </a:cubicBezTo>
                <a:cubicBezTo>
                  <a:pt x="380" y="281"/>
                  <a:pt x="392" y="295"/>
                  <a:pt x="402" y="310"/>
                </a:cubicBezTo>
                <a:cubicBezTo>
                  <a:pt x="421" y="339"/>
                  <a:pt x="424" y="391"/>
                  <a:pt x="432" y="424"/>
                </a:cubicBezTo>
                <a:cubicBezTo>
                  <a:pt x="440" y="456"/>
                  <a:pt x="439" y="438"/>
                  <a:pt x="455" y="469"/>
                </a:cubicBezTo>
                <a:cubicBezTo>
                  <a:pt x="469" y="496"/>
                  <a:pt x="473" y="531"/>
                  <a:pt x="478" y="560"/>
                </a:cubicBezTo>
                <a:cubicBezTo>
                  <a:pt x="486" y="472"/>
                  <a:pt x="487" y="382"/>
                  <a:pt x="501" y="295"/>
                </a:cubicBezTo>
                <a:cubicBezTo>
                  <a:pt x="507" y="262"/>
                  <a:pt x="523" y="229"/>
                  <a:pt x="531" y="196"/>
                </a:cubicBezTo>
                <a:cubicBezTo>
                  <a:pt x="537" y="170"/>
                  <a:pt x="558" y="56"/>
                  <a:pt x="569" y="37"/>
                </a:cubicBezTo>
                <a:cubicBezTo>
                  <a:pt x="573" y="30"/>
                  <a:pt x="584" y="30"/>
                  <a:pt x="592" y="30"/>
                </a:cubicBezTo>
                <a:cubicBezTo>
                  <a:pt x="685" y="28"/>
                  <a:pt x="779" y="30"/>
                  <a:pt x="872" y="30"/>
                </a:cubicBezTo>
              </a:path>
            </a:pathLst>
          </a:custGeom>
          <a:noFill/>
          <a:ln w="25400">
            <a:solidFill>
              <a:schemeClr val="tx1"/>
            </a:solidFill>
            <a:round/>
            <a:headEnd/>
            <a:tailEnd/>
          </a:ln>
        </p:spPr>
        <p:txBody>
          <a:bodyPr/>
          <a:lstStyle/>
          <a:p>
            <a:endParaRPr lang="en-IN"/>
          </a:p>
        </p:txBody>
      </p:sp>
      <p:sp>
        <p:nvSpPr>
          <p:cNvPr id="17422" name="Text Box 13"/>
          <p:cNvSpPr txBox="1">
            <a:spLocks noChangeArrowheads="1"/>
          </p:cNvSpPr>
          <p:nvPr/>
        </p:nvSpPr>
        <p:spPr bwMode="auto">
          <a:xfrm>
            <a:off x="1371600" y="5410200"/>
            <a:ext cx="514350" cy="366713"/>
          </a:xfrm>
          <a:prstGeom prst="rect">
            <a:avLst/>
          </a:prstGeom>
          <a:noFill/>
          <a:ln w="9525">
            <a:noFill/>
            <a:miter lim="800000"/>
            <a:headEnd/>
            <a:tailEnd/>
          </a:ln>
        </p:spPr>
        <p:txBody>
          <a:bodyPr wrap="none">
            <a:spAutoFit/>
          </a:bodyPr>
          <a:lstStyle/>
          <a:p>
            <a:pPr eaLnBrk="1" hangingPunct="1"/>
            <a:r>
              <a:rPr lang="en-US"/>
              <a:t>QS</a:t>
            </a:r>
          </a:p>
        </p:txBody>
      </p:sp>
      <p:sp>
        <p:nvSpPr>
          <p:cNvPr id="17423" name="Freeform 14"/>
          <p:cNvSpPr>
            <a:spLocks/>
          </p:cNvSpPr>
          <p:nvPr/>
        </p:nvSpPr>
        <p:spPr bwMode="auto">
          <a:xfrm>
            <a:off x="3352800" y="4038600"/>
            <a:ext cx="769938" cy="1466850"/>
          </a:xfrm>
          <a:custGeom>
            <a:avLst/>
            <a:gdLst>
              <a:gd name="T0" fmla="*/ 0 w 485"/>
              <a:gd name="T1" fmla="*/ 2147483647 h 924"/>
              <a:gd name="T2" fmla="*/ 2147483647 w 485"/>
              <a:gd name="T3" fmla="*/ 2147483647 h 924"/>
              <a:gd name="T4" fmla="*/ 2147483647 w 485"/>
              <a:gd name="T5" fmla="*/ 2147483647 h 924"/>
              <a:gd name="T6" fmla="*/ 2147483647 w 485"/>
              <a:gd name="T7" fmla="*/ 2147483647 h 924"/>
              <a:gd name="T8" fmla="*/ 2147483647 w 485"/>
              <a:gd name="T9" fmla="*/ 2147483647 h 924"/>
              <a:gd name="T10" fmla="*/ 2147483647 w 485"/>
              <a:gd name="T11" fmla="*/ 2147483647 h 924"/>
              <a:gd name="T12" fmla="*/ 2147483647 w 485"/>
              <a:gd name="T13" fmla="*/ 2147483647 h 924"/>
              <a:gd name="T14" fmla="*/ 2147483647 w 485"/>
              <a:gd name="T15" fmla="*/ 2147483647 h 924"/>
              <a:gd name="T16" fmla="*/ 2147483647 w 485"/>
              <a:gd name="T17" fmla="*/ 2147483647 h 924"/>
              <a:gd name="T18" fmla="*/ 2147483647 w 485"/>
              <a:gd name="T19" fmla="*/ 2147483647 h 9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924"/>
              <a:gd name="T32" fmla="*/ 485 w 485"/>
              <a:gd name="T33" fmla="*/ 924 h 9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924">
                <a:moveTo>
                  <a:pt x="0" y="458"/>
                </a:moveTo>
                <a:cubicBezTo>
                  <a:pt x="39" y="432"/>
                  <a:pt x="104" y="419"/>
                  <a:pt x="121" y="473"/>
                </a:cubicBezTo>
                <a:cubicBezTo>
                  <a:pt x="127" y="533"/>
                  <a:pt x="133" y="578"/>
                  <a:pt x="152" y="633"/>
                </a:cubicBezTo>
                <a:cubicBezTo>
                  <a:pt x="161" y="476"/>
                  <a:pt x="176" y="316"/>
                  <a:pt x="212" y="163"/>
                </a:cubicBezTo>
                <a:cubicBezTo>
                  <a:pt x="224" y="0"/>
                  <a:pt x="215" y="44"/>
                  <a:pt x="228" y="132"/>
                </a:cubicBezTo>
                <a:cubicBezTo>
                  <a:pt x="232" y="157"/>
                  <a:pt x="244" y="180"/>
                  <a:pt x="258" y="201"/>
                </a:cubicBezTo>
                <a:cubicBezTo>
                  <a:pt x="260" y="211"/>
                  <a:pt x="260" y="222"/>
                  <a:pt x="265" y="231"/>
                </a:cubicBezTo>
                <a:cubicBezTo>
                  <a:pt x="268" y="238"/>
                  <a:pt x="279" y="239"/>
                  <a:pt x="281" y="246"/>
                </a:cubicBezTo>
                <a:cubicBezTo>
                  <a:pt x="301" y="306"/>
                  <a:pt x="322" y="790"/>
                  <a:pt x="359" y="844"/>
                </a:cubicBezTo>
                <a:cubicBezTo>
                  <a:pt x="380" y="924"/>
                  <a:pt x="323" y="451"/>
                  <a:pt x="485" y="451"/>
                </a:cubicBezTo>
              </a:path>
            </a:pathLst>
          </a:custGeom>
          <a:noFill/>
          <a:ln w="25400">
            <a:solidFill>
              <a:schemeClr val="tx1"/>
            </a:solidFill>
            <a:round/>
            <a:headEnd/>
            <a:tailEnd/>
          </a:ln>
        </p:spPr>
        <p:txBody>
          <a:bodyPr/>
          <a:lstStyle/>
          <a:p>
            <a:endParaRPr lang="en-IN"/>
          </a:p>
        </p:txBody>
      </p:sp>
      <p:sp>
        <p:nvSpPr>
          <p:cNvPr id="17424" name="Text Box 15"/>
          <p:cNvSpPr txBox="1">
            <a:spLocks noChangeArrowheads="1"/>
          </p:cNvSpPr>
          <p:nvPr/>
        </p:nvSpPr>
        <p:spPr bwMode="auto">
          <a:xfrm>
            <a:off x="3429000" y="5029200"/>
            <a:ext cx="311150" cy="366713"/>
          </a:xfrm>
          <a:prstGeom prst="rect">
            <a:avLst/>
          </a:prstGeom>
          <a:noFill/>
          <a:ln w="9525">
            <a:noFill/>
            <a:miter lim="800000"/>
            <a:headEnd/>
            <a:tailEnd/>
          </a:ln>
        </p:spPr>
        <p:txBody>
          <a:bodyPr wrap="none">
            <a:spAutoFit/>
          </a:bodyPr>
          <a:lstStyle/>
          <a:p>
            <a:pPr eaLnBrk="1" hangingPunct="1"/>
            <a:r>
              <a:rPr lang="en-US"/>
              <a:t>q</a:t>
            </a:r>
          </a:p>
        </p:txBody>
      </p:sp>
      <p:sp>
        <p:nvSpPr>
          <p:cNvPr id="17425" name="Text Box 16"/>
          <p:cNvSpPr txBox="1">
            <a:spLocks noChangeArrowheads="1"/>
          </p:cNvSpPr>
          <p:nvPr/>
        </p:nvSpPr>
        <p:spPr bwMode="auto">
          <a:xfrm>
            <a:off x="3581400" y="3810000"/>
            <a:ext cx="349250" cy="366713"/>
          </a:xfrm>
          <a:prstGeom prst="rect">
            <a:avLst/>
          </a:prstGeom>
          <a:noFill/>
          <a:ln w="9525">
            <a:noFill/>
            <a:miter lim="800000"/>
            <a:headEnd/>
            <a:tailEnd/>
          </a:ln>
        </p:spPr>
        <p:txBody>
          <a:bodyPr wrap="none">
            <a:spAutoFit/>
          </a:bodyPr>
          <a:lstStyle/>
          <a:p>
            <a:pPr eaLnBrk="1" hangingPunct="1"/>
            <a:r>
              <a:rPr lang="en-US"/>
              <a:t>R</a:t>
            </a:r>
          </a:p>
        </p:txBody>
      </p:sp>
      <p:sp>
        <p:nvSpPr>
          <p:cNvPr id="17426" name="Text Box 17"/>
          <p:cNvSpPr txBox="1">
            <a:spLocks noChangeArrowheads="1"/>
          </p:cNvSpPr>
          <p:nvPr/>
        </p:nvSpPr>
        <p:spPr bwMode="auto">
          <a:xfrm>
            <a:off x="3733800" y="5334000"/>
            <a:ext cx="336550" cy="366713"/>
          </a:xfrm>
          <a:prstGeom prst="rect">
            <a:avLst/>
          </a:prstGeom>
          <a:noFill/>
          <a:ln w="9525">
            <a:noFill/>
            <a:miter lim="800000"/>
            <a:headEnd/>
            <a:tailEnd/>
          </a:ln>
        </p:spPr>
        <p:txBody>
          <a:bodyPr wrap="none">
            <a:spAutoFit/>
          </a:bodyPr>
          <a:lstStyle/>
          <a:p>
            <a:pPr eaLnBrk="1" hangingPunct="1"/>
            <a:r>
              <a:rPr lang="en-US"/>
              <a:t>S</a:t>
            </a:r>
          </a:p>
        </p:txBody>
      </p:sp>
      <p:sp>
        <p:nvSpPr>
          <p:cNvPr id="17427" name="Freeform 18"/>
          <p:cNvSpPr>
            <a:spLocks/>
          </p:cNvSpPr>
          <p:nvPr/>
        </p:nvSpPr>
        <p:spPr bwMode="auto">
          <a:xfrm rot="10800000">
            <a:off x="5334000" y="4419600"/>
            <a:ext cx="1384300" cy="889000"/>
          </a:xfrm>
          <a:custGeom>
            <a:avLst/>
            <a:gdLst>
              <a:gd name="T0" fmla="*/ 0 w 872"/>
              <a:gd name="T1" fmla="*/ 2147483647 h 560"/>
              <a:gd name="T2" fmla="*/ 2147483647 w 872"/>
              <a:gd name="T3" fmla="*/ 2147483647 h 560"/>
              <a:gd name="T4" fmla="*/ 2147483647 w 872"/>
              <a:gd name="T5" fmla="*/ 2147483647 h 560"/>
              <a:gd name="T6" fmla="*/ 2147483647 w 872"/>
              <a:gd name="T7" fmla="*/ 2147483647 h 560"/>
              <a:gd name="T8" fmla="*/ 2147483647 w 872"/>
              <a:gd name="T9" fmla="*/ 2147483647 h 560"/>
              <a:gd name="T10" fmla="*/ 2147483647 w 872"/>
              <a:gd name="T11" fmla="*/ 2147483647 h 560"/>
              <a:gd name="T12" fmla="*/ 2147483647 w 872"/>
              <a:gd name="T13" fmla="*/ 2147483647 h 560"/>
              <a:gd name="T14" fmla="*/ 2147483647 w 872"/>
              <a:gd name="T15" fmla="*/ 2147483647 h 560"/>
              <a:gd name="T16" fmla="*/ 2147483647 w 872"/>
              <a:gd name="T17" fmla="*/ 2147483647 h 560"/>
              <a:gd name="T18" fmla="*/ 2147483647 w 872"/>
              <a:gd name="T19" fmla="*/ 2147483647 h 560"/>
              <a:gd name="T20" fmla="*/ 2147483647 w 872"/>
              <a:gd name="T21" fmla="*/ 2147483647 h 560"/>
              <a:gd name="T22" fmla="*/ 2147483647 w 872"/>
              <a:gd name="T23" fmla="*/ 2147483647 h 560"/>
              <a:gd name="T24" fmla="*/ 2147483647 w 872"/>
              <a:gd name="T25" fmla="*/ 2147483647 h 560"/>
              <a:gd name="T26" fmla="*/ 2147483647 w 872"/>
              <a:gd name="T27" fmla="*/ 2147483647 h 560"/>
              <a:gd name="T28" fmla="*/ 2147483647 w 872"/>
              <a:gd name="T29" fmla="*/ 2147483647 h 5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2"/>
              <a:gd name="T46" fmla="*/ 0 h 560"/>
              <a:gd name="T47" fmla="*/ 872 w 872"/>
              <a:gd name="T48" fmla="*/ 560 h 5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2" h="560">
                <a:moveTo>
                  <a:pt x="0" y="30"/>
                </a:moveTo>
                <a:cubicBezTo>
                  <a:pt x="63" y="8"/>
                  <a:pt x="30" y="16"/>
                  <a:pt x="99" y="7"/>
                </a:cubicBezTo>
                <a:cubicBezTo>
                  <a:pt x="170" y="9"/>
                  <a:pt x="242" y="0"/>
                  <a:pt x="311" y="14"/>
                </a:cubicBezTo>
                <a:cubicBezTo>
                  <a:pt x="324" y="17"/>
                  <a:pt x="317" y="39"/>
                  <a:pt x="319" y="52"/>
                </a:cubicBezTo>
                <a:cubicBezTo>
                  <a:pt x="332" y="124"/>
                  <a:pt x="318" y="73"/>
                  <a:pt x="341" y="143"/>
                </a:cubicBezTo>
                <a:cubicBezTo>
                  <a:pt x="354" y="181"/>
                  <a:pt x="354" y="230"/>
                  <a:pt x="372" y="265"/>
                </a:cubicBezTo>
                <a:cubicBezTo>
                  <a:pt x="380" y="281"/>
                  <a:pt x="392" y="295"/>
                  <a:pt x="402" y="310"/>
                </a:cubicBezTo>
                <a:cubicBezTo>
                  <a:pt x="421" y="339"/>
                  <a:pt x="424" y="391"/>
                  <a:pt x="432" y="424"/>
                </a:cubicBezTo>
                <a:cubicBezTo>
                  <a:pt x="440" y="456"/>
                  <a:pt x="439" y="438"/>
                  <a:pt x="455" y="469"/>
                </a:cubicBezTo>
                <a:cubicBezTo>
                  <a:pt x="469" y="496"/>
                  <a:pt x="473" y="531"/>
                  <a:pt x="478" y="560"/>
                </a:cubicBezTo>
                <a:cubicBezTo>
                  <a:pt x="486" y="472"/>
                  <a:pt x="487" y="382"/>
                  <a:pt x="501" y="295"/>
                </a:cubicBezTo>
                <a:cubicBezTo>
                  <a:pt x="507" y="262"/>
                  <a:pt x="523" y="229"/>
                  <a:pt x="531" y="196"/>
                </a:cubicBezTo>
                <a:cubicBezTo>
                  <a:pt x="537" y="170"/>
                  <a:pt x="558" y="56"/>
                  <a:pt x="569" y="37"/>
                </a:cubicBezTo>
                <a:cubicBezTo>
                  <a:pt x="573" y="30"/>
                  <a:pt x="584" y="30"/>
                  <a:pt x="592" y="30"/>
                </a:cubicBezTo>
                <a:cubicBezTo>
                  <a:pt x="685" y="28"/>
                  <a:pt x="779" y="30"/>
                  <a:pt x="872" y="30"/>
                </a:cubicBezTo>
              </a:path>
            </a:pathLst>
          </a:custGeom>
          <a:noFill/>
          <a:ln w="25400">
            <a:solidFill>
              <a:schemeClr val="tx1"/>
            </a:solidFill>
            <a:round/>
            <a:headEnd/>
            <a:tailEnd/>
          </a:ln>
        </p:spPr>
        <p:txBody>
          <a:bodyPr/>
          <a:lstStyle/>
          <a:p>
            <a:endParaRPr lang="en-IN"/>
          </a:p>
        </p:txBody>
      </p:sp>
      <p:sp>
        <p:nvSpPr>
          <p:cNvPr id="17428" name="Text Box 19"/>
          <p:cNvSpPr txBox="1">
            <a:spLocks noChangeArrowheads="1"/>
          </p:cNvSpPr>
          <p:nvPr/>
        </p:nvSpPr>
        <p:spPr bwMode="auto">
          <a:xfrm>
            <a:off x="5791200" y="4114800"/>
            <a:ext cx="349250" cy="366713"/>
          </a:xfrm>
          <a:prstGeom prst="rect">
            <a:avLst/>
          </a:prstGeom>
          <a:noFill/>
          <a:ln w="9525">
            <a:noFill/>
            <a:miter lim="800000"/>
            <a:headEnd/>
            <a:tailEnd/>
          </a:ln>
        </p:spPr>
        <p:txBody>
          <a:bodyPr wrap="none">
            <a:spAutoFit/>
          </a:bodyPr>
          <a:lstStyle/>
          <a:p>
            <a:pPr eaLnBrk="1" hangingPunct="1"/>
            <a:r>
              <a:rPr lang="en-US"/>
              <a:t>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5"/>
          <p:cNvSpPr>
            <a:spLocks noGrp="1"/>
          </p:cNvSpPr>
          <p:nvPr>
            <p:ph type="dt" sz="quarter" idx="10"/>
          </p:nvPr>
        </p:nvSpPr>
        <p:spPr>
          <a:xfrm>
            <a:off x="6553200" y="6243638"/>
            <a:ext cx="2133600" cy="457200"/>
          </a:xfrm>
        </p:spPr>
        <p:txBody>
          <a:bodyPr/>
          <a:lstStyle/>
          <a:p>
            <a:pPr algn="r">
              <a:defRPr/>
            </a:pPr>
            <a:fld id="{423BBDCC-9974-416A-BB06-3C11C67667A4}" type="datetime1">
              <a:rPr lang="en-US" smtClean="0"/>
              <a:pPr algn="r">
                <a:defRPr/>
              </a:pPr>
              <a:t>6/18/2024</a:t>
            </a:fld>
            <a:endParaRPr lang="en-US"/>
          </a:p>
        </p:txBody>
      </p:sp>
      <p:sp>
        <p:nvSpPr>
          <p:cNvPr id="12290" name="Rectangle 2"/>
          <p:cNvSpPr>
            <a:spLocks noGrp="1" noChangeArrowheads="1"/>
          </p:cNvSpPr>
          <p:nvPr>
            <p:ph type="title"/>
          </p:nvPr>
        </p:nvSpPr>
        <p:spPr/>
        <p:txBody>
          <a:bodyPr/>
          <a:lstStyle/>
          <a:p>
            <a:pPr eaLnBrk="1" hangingPunct="1">
              <a:defRPr/>
            </a:pPr>
            <a:r>
              <a:rPr lang="en-US" sz="2400"/>
              <a:t>Sometimes QRS complex may have more than 2 or 3 deflections. </a:t>
            </a:r>
            <a:br>
              <a:rPr lang="en-US" sz="2400"/>
            </a:br>
            <a:r>
              <a:rPr lang="en-US" sz="2400"/>
              <a:t>The extra waves are called R’ if positive and S’ if negative</a:t>
            </a:r>
          </a:p>
        </p:txBody>
      </p:sp>
      <p:sp>
        <p:nvSpPr>
          <p:cNvPr id="12294" name="Freeform 6"/>
          <p:cNvSpPr>
            <a:spLocks/>
          </p:cNvSpPr>
          <p:nvPr/>
        </p:nvSpPr>
        <p:spPr bwMode="auto">
          <a:xfrm>
            <a:off x="2590800" y="2419350"/>
            <a:ext cx="841375" cy="1285875"/>
          </a:xfrm>
          <a:custGeom>
            <a:avLst/>
            <a:gdLst>
              <a:gd name="T0" fmla="*/ 0 w 530"/>
              <a:gd name="T1" fmla="*/ 2147483647 h 810"/>
              <a:gd name="T2" fmla="*/ 2147483647 w 530"/>
              <a:gd name="T3" fmla="*/ 2147483647 h 810"/>
              <a:gd name="T4" fmla="*/ 2147483647 w 530"/>
              <a:gd name="T5" fmla="*/ 2147483647 h 810"/>
              <a:gd name="T6" fmla="*/ 2147483647 w 530"/>
              <a:gd name="T7" fmla="*/ 2147483647 h 810"/>
              <a:gd name="T8" fmla="*/ 2147483647 w 530"/>
              <a:gd name="T9" fmla="*/ 2147483647 h 810"/>
              <a:gd name="T10" fmla="*/ 2147483647 w 530"/>
              <a:gd name="T11" fmla="*/ 2147483647 h 810"/>
              <a:gd name="T12" fmla="*/ 2147483647 w 530"/>
              <a:gd name="T13" fmla="*/ 2147483647 h 810"/>
              <a:gd name="T14" fmla="*/ 2147483647 w 530"/>
              <a:gd name="T15" fmla="*/ 2147483647 h 810"/>
              <a:gd name="T16" fmla="*/ 2147483647 w 530"/>
              <a:gd name="T17" fmla="*/ 2147483647 h 810"/>
              <a:gd name="T18" fmla="*/ 2147483647 w 530"/>
              <a:gd name="T19" fmla="*/ 2147483647 h 810"/>
              <a:gd name="T20" fmla="*/ 2147483647 w 530"/>
              <a:gd name="T21" fmla="*/ 2147483647 h 810"/>
              <a:gd name="T22" fmla="*/ 2147483647 w 530"/>
              <a:gd name="T23" fmla="*/ 2147483647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0"/>
              <a:gd name="T37" fmla="*/ 0 h 810"/>
              <a:gd name="T38" fmla="*/ 530 w 530"/>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0" h="810">
                <a:moveTo>
                  <a:pt x="0" y="476"/>
                </a:moveTo>
                <a:cubicBezTo>
                  <a:pt x="56" y="496"/>
                  <a:pt x="143" y="519"/>
                  <a:pt x="167" y="454"/>
                </a:cubicBezTo>
                <a:cubicBezTo>
                  <a:pt x="169" y="441"/>
                  <a:pt x="167" y="300"/>
                  <a:pt x="189" y="370"/>
                </a:cubicBezTo>
                <a:cubicBezTo>
                  <a:pt x="193" y="399"/>
                  <a:pt x="197" y="439"/>
                  <a:pt x="204" y="469"/>
                </a:cubicBezTo>
                <a:cubicBezTo>
                  <a:pt x="209" y="489"/>
                  <a:pt x="220" y="529"/>
                  <a:pt x="220" y="529"/>
                </a:cubicBezTo>
                <a:cubicBezTo>
                  <a:pt x="225" y="586"/>
                  <a:pt x="231" y="642"/>
                  <a:pt x="250" y="696"/>
                </a:cubicBezTo>
                <a:cubicBezTo>
                  <a:pt x="256" y="735"/>
                  <a:pt x="263" y="772"/>
                  <a:pt x="273" y="810"/>
                </a:cubicBezTo>
                <a:cubicBezTo>
                  <a:pt x="277" y="723"/>
                  <a:pt x="274" y="689"/>
                  <a:pt x="295" y="620"/>
                </a:cubicBezTo>
                <a:cubicBezTo>
                  <a:pt x="298" y="582"/>
                  <a:pt x="299" y="545"/>
                  <a:pt x="303" y="507"/>
                </a:cubicBezTo>
                <a:cubicBezTo>
                  <a:pt x="304" y="499"/>
                  <a:pt x="324" y="11"/>
                  <a:pt x="331" y="7"/>
                </a:cubicBezTo>
                <a:cubicBezTo>
                  <a:pt x="345" y="0"/>
                  <a:pt x="340" y="498"/>
                  <a:pt x="356" y="499"/>
                </a:cubicBezTo>
                <a:cubicBezTo>
                  <a:pt x="414" y="501"/>
                  <a:pt x="472" y="499"/>
                  <a:pt x="530" y="499"/>
                </a:cubicBezTo>
              </a:path>
            </a:pathLst>
          </a:custGeom>
          <a:noFill/>
          <a:ln w="25400">
            <a:solidFill>
              <a:schemeClr val="tx1"/>
            </a:solidFill>
            <a:round/>
            <a:headEnd/>
            <a:tailEnd/>
          </a:ln>
        </p:spPr>
        <p:txBody>
          <a:bodyPr/>
          <a:lstStyle/>
          <a:p>
            <a:endParaRPr lang="en-IN"/>
          </a:p>
        </p:txBody>
      </p:sp>
      <p:sp>
        <p:nvSpPr>
          <p:cNvPr id="12298" name="Freeform 10"/>
          <p:cNvSpPr>
            <a:spLocks/>
          </p:cNvSpPr>
          <p:nvPr/>
        </p:nvSpPr>
        <p:spPr bwMode="auto">
          <a:xfrm>
            <a:off x="814388" y="2976563"/>
            <a:ext cx="841375" cy="809625"/>
          </a:xfrm>
          <a:custGeom>
            <a:avLst/>
            <a:gdLst>
              <a:gd name="T0" fmla="*/ 0 w 530"/>
              <a:gd name="T1" fmla="*/ 2147483647 h 510"/>
              <a:gd name="T2" fmla="*/ 2147483647 w 530"/>
              <a:gd name="T3" fmla="*/ 2147483647 h 510"/>
              <a:gd name="T4" fmla="*/ 2147483647 w 530"/>
              <a:gd name="T5" fmla="*/ 2147483647 h 510"/>
              <a:gd name="T6" fmla="*/ 2147483647 w 530"/>
              <a:gd name="T7" fmla="*/ 2147483647 h 510"/>
              <a:gd name="T8" fmla="*/ 2147483647 w 530"/>
              <a:gd name="T9" fmla="*/ 2147483647 h 510"/>
              <a:gd name="T10" fmla="*/ 2147483647 w 530"/>
              <a:gd name="T11" fmla="*/ 2147483647 h 510"/>
              <a:gd name="T12" fmla="*/ 2147483647 w 530"/>
              <a:gd name="T13" fmla="*/ 2147483647 h 510"/>
              <a:gd name="T14" fmla="*/ 2147483647 w 530"/>
              <a:gd name="T15" fmla="*/ 2147483647 h 510"/>
              <a:gd name="T16" fmla="*/ 2147483647 w 530"/>
              <a:gd name="T17" fmla="*/ 2147483647 h 510"/>
              <a:gd name="T18" fmla="*/ 2147483647 w 530"/>
              <a:gd name="T19" fmla="*/ 2147483647 h 510"/>
              <a:gd name="T20" fmla="*/ 2147483647 w 530"/>
              <a:gd name="T21" fmla="*/ 2147483647 h 510"/>
              <a:gd name="T22" fmla="*/ 2147483647 w 530"/>
              <a:gd name="T23" fmla="*/ 2147483647 h 5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0"/>
              <a:gd name="T37" fmla="*/ 0 h 510"/>
              <a:gd name="T38" fmla="*/ 530 w 530"/>
              <a:gd name="T39" fmla="*/ 510 h 5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0" h="510">
                <a:moveTo>
                  <a:pt x="0" y="176"/>
                </a:moveTo>
                <a:cubicBezTo>
                  <a:pt x="56" y="196"/>
                  <a:pt x="143" y="219"/>
                  <a:pt x="167" y="154"/>
                </a:cubicBezTo>
                <a:cubicBezTo>
                  <a:pt x="169" y="141"/>
                  <a:pt x="167" y="0"/>
                  <a:pt x="189" y="70"/>
                </a:cubicBezTo>
                <a:cubicBezTo>
                  <a:pt x="193" y="99"/>
                  <a:pt x="197" y="139"/>
                  <a:pt x="204" y="169"/>
                </a:cubicBezTo>
                <a:cubicBezTo>
                  <a:pt x="209" y="189"/>
                  <a:pt x="220" y="229"/>
                  <a:pt x="220" y="229"/>
                </a:cubicBezTo>
                <a:cubicBezTo>
                  <a:pt x="225" y="286"/>
                  <a:pt x="231" y="342"/>
                  <a:pt x="250" y="396"/>
                </a:cubicBezTo>
                <a:cubicBezTo>
                  <a:pt x="256" y="435"/>
                  <a:pt x="263" y="472"/>
                  <a:pt x="273" y="510"/>
                </a:cubicBezTo>
                <a:cubicBezTo>
                  <a:pt x="277" y="423"/>
                  <a:pt x="274" y="389"/>
                  <a:pt x="295" y="320"/>
                </a:cubicBezTo>
                <a:cubicBezTo>
                  <a:pt x="298" y="282"/>
                  <a:pt x="299" y="245"/>
                  <a:pt x="303" y="207"/>
                </a:cubicBezTo>
                <a:cubicBezTo>
                  <a:pt x="304" y="199"/>
                  <a:pt x="304" y="188"/>
                  <a:pt x="311" y="184"/>
                </a:cubicBezTo>
                <a:cubicBezTo>
                  <a:pt x="325" y="177"/>
                  <a:pt x="340" y="198"/>
                  <a:pt x="356" y="199"/>
                </a:cubicBezTo>
                <a:cubicBezTo>
                  <a:pt x="414" y="201"/>
                  <a:pt x="472" y="199"/>
                  <a:pt x="530" y="199"/>
                </a:cubicBezTo>
              </a:path>
            </a:pathLst>
          </a:custGeom>
          <a:noFill/>
          <a:ln w="25400">
            <a:solidFill>
              <a:schemeClr val="tx1"/>
            </a:solidFill>
            <a:round/>
            <a:headEnd/>
            <a:tailEnd/>
          </a:ln>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blinds(horizontal)">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8"/>
                                        </p:tgtEl>
                                        <p:attrNameLst>
                                          <p:attrName>style.visibility</p:attrName>
                                        </p:attrNameLst>
                                      </p:cBhvr>
                                      <p:to>
                                        <p:strVal val="visible"/>
                                      </p:to>
                                    </p:set>
                                    <p:animEffect transition="in" filter="blinds(horizontal)">
                                      <p:cBhvr>
                                        <p:cTn id="17"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4" grpId="0" animBg="1"/>
      <p:bldP spid="122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5"/>
          <p:cNvSpPr>
            <a:spLocks noGrp="1"/>
          </p:cNvSpPr>
          <p:nvPr>
            <p:ph type="dt" sz="quarter" idx="10"/>
          </p:nvPr>
        </p:nvSpPr>
        <p:spPr>
          <a:xfrm>
            <a:off x="6553200" y="6243638"/>
            <a:ext cx="2133600" cy="457200"/>
          </a:xfrm>
        </p:spPr>
        <p:txBody>
          <a:bodyPr/>
          <a:lstStyle/>
          <a:p>
            <a:pPr algn="r">
              <a:defRPr/>
            </a:pPr>
            <a:fld id="{1EC7C40D-C855-4322-9640-E3E3577C8F1F}" type="datetime1">
              <a:rPr lang="en-US" smtClean="0"/>
              <a:pPr algn="r">
                <a:defRPr/>
              </a:pPr>
              <a:t>6/18/2024</a:t>
            </a:fld>
            <a:endParaRPr lang="en-US"/>
          </a:p>
        </p:txBody>
      </p:sp>
      <p:sp>
        <p:nvSpPr>
          <p:cNvPr id="14340" name="Rectangle 2"/>
          <p:cNvSpPr>
            <a:spLocks noGrp="1" noChangeArrowheads="1"/>
          </p:cNvSpPr>
          <p:nvPr>
            <p:ph type="title"/>
          </p:nvPr>
        </p:nvSpPr>
        <p:spPr/>
        <p:txBody>
          <a:bodyPr/>
          <a:lstStyle/>
          <a:p>
            <a:pPr eaLnBrk="1" hangingPunct="1">
              <a:defRPr/>
            </a:pPr>
            <a:endParaRPr lang="en-GB"/>
          </a:p>
        </p:txBody>
      </p:sp>
      <p:sp>
        <p:nvSpPr>
          <p:cNvPr id="19460" name="Freeform 3"/>
          <p:cNvSpPr>
            <a:spLocks/>
          </p:cNvSpPr>
          <p:nvPr/>
        </p:nvSpPr>
        <p:spPr bwMode="auto">
          <a:xfrm>
            <a:off x="2590800" y="2419350"/>
            <a:ext cx="841375" cy="1285875"/>
          </a:xfrm>
          <a:custGeom>
            <a:avLst/>
            <a:gdLst>
              <a:gd name="T0" fmla="*/ 0 w 530"/>
              <a:gd name="T1" fmla="*/ 2147483647 h 810"/>
              <a:gd name="T2" fmla="*/ 2147483647 w 530"/>
              <a:gd name="T3" fmla="*/ 2147483647 h 810"/>
              <a:gd name="T4" fmla="*/ 2147483647 w 530"/>
              <a:gd name="T5" fmla="*/ 2147483647 h 810"/>
              <a:gd name="T6" fmla="*/ 2147483647 w 530"/>
              <a:gd name="T7" fmla="*/ 2147483647 h 810"/>
              <a:gd name="T8" fmla="*/ 2147483647 w 530"/>
              <a:gd name="T9" fmla="*/ 2147483647 h 810"/>
              <a:gd name="T10" fmla="*/ 2147483647 w 530"/>
              <a:gd name="T11" fmla="*/ 2147483647 h 810"/>
              <a:gd name="T12" fmla="*/ 2147483647 w 530"/>
              <a:gd name="T13" fmla="*/ 2147483647 h 810"/>
              <a:gd name="T14" fmla="*/ 2147483647 w 530"/>
              <a:gd name="T15" fmla="*/ 2147483647 h 810"/>
              <a:gd name="T16" fmla="*/ 2147483647 w 530"/>
              <a:gd name="T17" fmla="*/ 2147483647 h 810"/>
              <a:gd name="T18" fmla="*/ 2147483647 w 530"/>
              <a:gd name="T19" fmla="*/ 2147483647 h 810"/>
              <a:gd name="T20" fmla="*/ 2147483647 w 530"/>
              <a:gd name="T21" fmla="*/ 2147483647 h 810"/>
              <a:gd name="T22" fmla="*/ 2147483647 w 530"/>
              <a:gd name="T23" fmla="*/ 2147483647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0"/>
              <a:gd name="T37" fmla="*/ 0 h 810"/>
              <a:gd name="T38" fmla="*/ 530 w 530"/>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0" h="810">
                <a:moveTo>
                  <a:pt x="0" y="476"/>
                </a:moveTo>
                <a:cubicBezTo>
                  <a:pt x="56" y="496"/>
                  <a:pt x="143" y="519"/>
                  <a:pt x="167" y="454"/>
                </a:cubicBezTo>
                <a:cubicBezTo>
                  <a:pt x="169" y="441"/>
                  <a:pt x="167" y="300"/>
                  <a:pt x="189" y="370"/>
                </a:cubicBezTo>
                <a:cubicBezTo>
                  <a:pt x="193" y="399"/>
                  <a:pt x="197" y="439"/>
                  <a:pt x="204" y="469"/>
                </a:cubicBezTo>
                <a:cubicBezTo>
                  <a:pt x="209" y="489"/>
                  <a:pt x="220" y="529"/>
                  <a:pt x="220" y="529"/>
                </a:cubicBezTo>
                <a:cubicBezTo>
                  <a:pt x="225" y="586"/>
                  <a:pt x="231" y="642"/>
                  <a:pt x="250" y="696"/>
                </a:cubicBezTo>
                <a:cubicBezTo>
                  <a:pt x="256" y="735"/>
                  <a:pt x="263" y="772"/>
                  <a:pt x="273" y="810"/>
                </a:cubicBezTo>
                <a:cubicBezTo>
                  <a:pt x="277" y="723"/>
                  <a:pt x="274" y="689"/>
                  <a:pt x="295" y="620"/>
                </a:cubicBezTo>
                <a:cubicBezTo>
                  <a:pt x="298" y="582"/>
                  <a:pt x="299" y="545"/>
                  <a:pt x="303" y="507"/>
                </a:cubicBezTo>
                <a:cubicBezTo>
                  <a:pt x="304" y="499"/>
                  <a:pt x="324" y="11"/>
                  <a:pt x="331" y="7"/>
                </a:cubicBezTo>
                <a:cubicBezTo>
                  <a:pt x="345" y="0"/>
                  <a:pt x="340" y="498"/>
                  <a:pt x="356" y="499"/>
                </a:cubicBezTo>
                <a:cubicBezTo>
                  <a:pt x="414" y="501"/>
                  <a:pt x="472" y="499"/>
                  <a:pt x="530" y="499"/>
                </a:cubicBezTo>
              </a:path>
            </a:pathLst>
          </a:custGeom>
          <a:noFill/>
          <a:ln w="25400">
            <a:solidFill>
              <a:schemeClr val="tx1"/>
            </a:solidFill>
            <a:round/>
            <a:headEnd/>
            <a:tailEnd/>
          </a:ln>
        </p:spPr>
        <p:txBody>
          <a:bodyPr/>
          <a:lstStyle/>
          <a:p>
            <a:endParaRPr lang="en-IN"/>
          </a:p>
        </p:txBody>
      </p:sp>
      <p:sp>
        <p:nvSpPr>
          <p:cNvPr id="19461" name="Text Box 4"/>
          <p:cNvSpPr txBox="1">
            <a:spLocks noChangeArrowheads="1"/>
          </p:cNvSpPr>
          <p:nvPr/>
        </p:nvSpPr>
        <p:spPr bwMode="auto">
          <a:xfrm>
            <a:off x="838200" y="2743200"/>
            <a:ext cx="260350" cy="366713"/>
          </a:xfrm>
          <a:prstGeom prst="rect">
            <a:avLst/>
          </a:prstGeom>
          <a:noFill/>
          <a:ln w="9525">
            <a:noFill/>
            <a:miter lim="800000"/>
            <a:headEnd/>
            <a:tailEnd/>
          </a:ln>
        </p:spPr>
        <p:txBody>
          <a:bodyPr wrap="none">
            <a:spAutoFit/>
          </a:bodyPr>
          <a:lstStyle/>
          <a:p>
            <a:pPr eaLnBrk="1" hangingPunct="1"/>
            <a:r>
              <a:rPr lang="en-US"/>
              <a:t>r</a:t>
            </a:r>
          </a:p>
        </p:txBody>
      </p:sp>
      <p:sp>
        <p:nvSpPr>
          <p:cNvPr id="19462" name="Text Box 5"/>
          <p:cNvSpPr txBox="1">
            <a:spLocks noChangeArrowheads="1"/>
          </p:cNvSpPr>
          <p:nvPr/>
        </p:nvSpPr>
        <p:spPr bwMode="auto">
          <a:xfrm>
            <a:off x="1066800" y="3733800"/>
            <a:ext cx="336550" cy="366713"/>
          </a:xfrm>
          <a:prstGeom prst="rect">
            <a:avLst/>
          </a:prstGeom>
          <a:noFill/>
          <a:ln w="9525">
            <a:noFill/>
            <a:miter lim="800000"/>
            <a:headEnd/>
            <a:tailEnd/>
          </a:ln>
        </p:spPr>
        <p:txBody>
          <a:bodyPr wrap="none">
            <a:spAutoFit/>
          </a:bodyPr>
          <a:lstStyle/>
          <a:p>
            <a:pPr eaLnBrk="1" hangingPunct="1"/>
            <a:r>
              <a:rPr lang="en-US"/>
              <a:t>S</a:t>
            </a:r>
          </a:p>
        </p:txBody>
      </p:sp>
      <p:sp>
        <p:nvSpPr>
          <p:cNvPr id="19463" name="Freeform 6"/>
          <p:cNvSpPr>
            <a:spLocks/>
          </p:cNvSpPr>
          <p:nvPr/>
        </p:nvSpPr>
        <p:spPr bwMode="auto">
          <a:xfrm>
            <a:off x="814388" y="2976563"/>
            <a:ext cx="841375" cy="809625"/>
          </a:xfrm>
          <a:custGeom>
            <a:avLst/>
            <a:gdLst>
              <a:gd name="T0" fmla="*/ 0 w 530"/>
              <a:gd name="T1" fmla="*/ 2147483647 h 510"/>
              <a:gd name="T2" fmla="*/ 2147483647 w 530"/>
              <a:gd name="T3" fmla="*/ 2147483647 h 510"/>
              <a:gd name="T4" fmla="*/ 2147483647 w 530"/>
              <a:gd name="T5" fmla="*/ 2147483647 h 510"/>
              <a:gd name="T6" fmla="*/ 2147483647 w 530"/>
              <a:gd name="T7" fmla="*/ 2147483647 h 510"/>
              <a:gd name="T8" fmla="*/ 2147483647 w 530"/>
              <a:gd name="T9" fmla="*/ 2147483647 h 510"/>
              <a:gd name="T10" fmla="*/ 2147483647 w 530"/>
              <a:gd name="T11" fmla="*/ 2147483647 h 510"/>
              <a:gd name="T12" fmla="*/ 2147483647 w 530"/>
              <a:gd name="T13" fmla="*/ 2147483647 h 510"/>
              <a:gd name="T14" fmla="*/ 2147483647 w 530"/>
              <a:gd name="T15" fmla="*/ 2147483647 h 510"/>
              <a:gd name="T16" fmla="*/ 2147483647 w 530"/>
              <a:gd name="T17" fmla="*/ 2147483647 h 510"/>
              <a:gd name="T18" fmla="*/ 2147483647 w 530"/>
              <a:gd name="T19" fmla="*/ 2147483647 h 510"/>
              <a:gd name="T20" fmla="*/ 2147483647 w 530"/>
              <a:gd name="T21" fmla="*/ 2147483647 h 510"/>
              <a:gd name="T22" fmla="*/ 2147483647 w 530"/>
              <a:gd name="T23" fmla="*/ 2147483647 h 5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0"/>
              <a:gd name="T37" fmla="*/ 0 h 510"/>
              <a:gd name="T38" fmla="*/ 530 w 530"/>
              <a:gd name="T39" fmla="*/ 510 h 5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0" h="510">
                <a:moveTo>
                  <a:pt x="0" y="176"/>
                </a:moveTo>
                <a:cubicBezTo>
                  <a:pt x="56" y="196"/>
                  <a:pt x="143" y="219"/>
                  <a:pt x="167" y="154"/>
                </a:cubicBezTo>
                <a:cubicBezTo>
                  <a:pt x="169" y="141"/>
                  <a:pt x="167" y="0"/>
                  <a:pt x="189" y="70"/>
                </a:cubicBezTo>
                <a:cubicBezTo>
                  <a:pt x="193" y="99"/>
                  <a:pt x="197" y="139"/>
                  <a:pt x="204" y="169"/>
                </a:cubicBezTo>
                <a:cubicBezTo>
                  <a:pt x="209" y="189"/>
                  <a:pt x="220" y="229"/>
                  <a:pt x="220" y="229"/>
                </a:cubicBezTo>
                <a:cubicBezTo>
                  <a:pt x="225" y="286"/>
                  <a:pt x="231" y="342"/>
                  <a:pt x="250" y="396"/>
                </a:cubicBezTo>
                <a:cubicBezTo>
                  <a:pt x="256" y="435"/>
                  <a:pt x="263" y="472"/>
                  <a:pt x="273" y="510"/>
                </a:cubicBezTo>
                <a:cubicBezTo>
                  <a:pt x="277" y="423"/>
                  <a:pt x="274" y="389"/>
                  <a:pt x="295" y="320"/>
                </a:cubicBezTo>
                <a:cubicBezTo>
                  <a:pt x="298" y="282"/>
                  <a:pt x="299" y="245"/>
                  <a:pt x="303" y="207"/>
                </a:cubicBezTo>
                <a:cubicBezTo>
                  <a:pt x="304" y="199"/>
                  <a:pt x="304" y="188"/>
                  <a:pt x="311" y="184"/>
                </a:cubicBezTo>
                <a:cubicBezTo>
                  <a:pt x="325" y="177"/>
                  <a:pt x="340" y="198"/>
                  <a:pt x="356" y="199"/>
                </a:cubicBezTo>
                <a:cubicBezTo>
                  <a:pt x="414" y="201"/>
                  <a:pt x="472" y="199"/>
                  <a:pt x="530" y="199"/>
                </a:cubicBezTo>
              </a:path>
            </a:pathLst>
          </a:custGeom>
          <a:noFill/>
          <a:ln w="25400">
            <a:solidFill>
              <a:schemeClr val="tx1"/>
            </a:solidFill>
            <a:round/>
            <a:headEnd/>
            <a:tailEnd/>
          </a:ln>
        </p:spPr>
        <p:txBody>
          <a:bodyPr/>
          <a:lstStyle/>
          <a:p>
            <a:endParaRPr lang="en-IN"/>
          </a:p>
        </p:txBody>
      </p:sp>
      <p:sp>
        <p:nvSpPr>
          <p:cNvPr id="19464" name="Text Box 7"/>
          <p:cNvSpPr txBox="1">
            <a:spLocks noChangeArrowheads="1"/>
          </p:cNvSpPr>
          <p:nvPr/>
        </p:nvSpPr>
        <p:spPr bwMode="auto">
          <a:xfrm>
            <a:off x="2743200" y="2667000"/>
            <a:ext cx="260350" cy="366713"/>
          </a:xfrm>
          <a:prstGeom prst="rect">
            <a:avLst/>
          </a:prstGeom>
          <a:noFill/>
          <a:ln w="9525">
            <a:noFill/>
            <a:miter lim="800000"/>
            <a:headEnd/>
            <a:tailEnd/>
          </a:ln>
        </p:spPr>
        <p:txBody>
          <a:bodyPr wrap="none">
            <a:spAutoFit/>
          </a:bodyPr>
          <a:lstStyle/>
          <a:p>
            <a:pPr eaLnBrk="1" hangingPunct="1"/>
            <a:r>
              <a:rPr lang="en-US"/>
              <a:t>r</a:t>
            </a:r>
          </a:p>
        </p:txBody>
      </p:sp>
      <p:sp>
        <p:nvSpPr>
          <p:cNvPr id="19465" name="Text Box 8"/>
          <p:cNvSpPr txBox="1">
            <a:spLocks noChangeArrowheads="1"/>
          </p:cNvSpPr>
          <p:nvPr/>
        </p:nvSpPr>
        <p:spPr bwMode="auto">
          <a:xfrm>
            <a:off x="2895600" y="3657600"/>
            <a:ext cx="336550" cy="366713"/>
          </a:xfrm>
          <a:prstGeom prst="rect">
            <a:avLst/>
          </a:prstGeom>
          <a:noFill/>
          <a:ln w="9525">
            <a:noFill/>
            <a:miter lim="800000"/>
            <a:headEnd/>
            <a:tailEnd/>
          </a:ln>
        </p:spPr>
        <p:txBody>
          <a:bodyPr wrap="none">
            <a:spAutoFit/>
          </a:bodyPr>
          <a:lstStyle/>
          <a:p>
            <a:pPr eaLnBrk="1" hangingPunct="1"/>
            <a:r>
              <a:rPr lang="en-US"/>
              <a:t>S</a:t>
            </a:r>
          </a:p>
        </p:txBody>
      </p:sp>
      <p:sp>
        <p:nvSpPr>
          <p:cNvPr id="19466" name="Text Box 9"/>
          <p:cNvSpPr txBox="1">
            <a:spLocks noChangeArrowheads="1"/>
          </p:cNvSpPr>
          <p:nvPr/>
        </p:nvSpPr>
        <p:spPr bwMode="auto">
          <a:xfrm>
            <a:off x="2971800" y="2057400"/>
            <a:ext cx="349250" cy="366713"/>
          </a:xfrm>
          <a:prstGeom prst="rect">
            <a:avLst/>
          </a:prstGeom>
          <a:noFill/>
          <a:ln w="9525">
            <a:noFill/>
            <a:miter lim="800000"/>
            <a:headEnd/>
            <a:tailEnd/>
          </a:ln>
        </p:spPr>
        <p:txBody>
          <a:bodyPr wrap="none">
            <a:spAutoFit/>
          </a:bodyPr>
          <a:lstStyle/>
          <a:p>
            <a:pPr eaLnBrk="1" hangingPunct="1"/>
            <a:r>
              <a:rPr lang="en-US"/>
              <a:t>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5"/>
          <p:cNvSpPr>
            <a:spLocks noGrp="1"/>
          </p:cNvSpPr>
          <p:nvPr>
            <p:ph type="dt" sz="quarter" idx="10"/>
          </p:nvPr>
        </p:nvSpPr>
        <p:spPr>
          <a:xfrm>
            <a:off x="6553200" y="6243638"/>
            <a:ext cx="2133600" cy="457200"/>
          </a:xfrm>
        </p:spPr>
        <p:txBody>
          <a:bodyPr/>
          <a:lstStyle/>
          <a:p>
            <a:pPr algn="r">
              <a:defRPr/>
            </a:pPr>
            <a:fld id="{717B9D66-6C36-4BB6-B13D-23F5274D72F2}" type="datetime1">
              <a:rPr lang="en-US" smtClean="0"/>
              <a:pPr algn="r">
                <a:defRPr/>
              </a:pPr>
              <a:t>6/18/2024</a:t>
            </a:fld>
            <a:endParaRPr lang="en-US"/>
          </a:p>
        </p:txBody>
      </p:sp>
      <p:sp>
        <p:nvSpPr>
          <p:cNvPr id="15364" name="Rectangle 3"/>
          <p:cNvSpPr>
            <a:spLocks noGrp="1" noChangeArrowheads="1"/>
          </p:cNvSpPr>
          <p:nvPr>
            <p:ph type="body" idx="1"/>
          </p:nvPr>
        </p:nvSpPr>
        <p:spPr>
          <a:xfrm>
            <a:off x="457200" y="381000"/>
            <a:ext cx="8229600" cy="6096000"/>
          </a:xfrm>
        </p:spPr>
        <p:txBody>
          <a:bodyPr/>
          <a:lstStyle/>
          <a:p>
            <a:pPr eaLnBrk="1" hangingPunct="1">
              <a:defRPr/>
            </a:pPr>
            <a:r>
              <a:rPr lang="en-US"/>
              <a:t>ST segment: represents beginning of ventricular repolarization</a:t>
            </a:r>
          </a:p>
          <a:p>
            <a:pPr eaLnBrk="1" hangingPunct="1">
              <a:defRPr/>
            </a:pPr>
            <a:endParaRPr lang="en-US"/>
          </a:p>
          <a:p>
            <a:pPr eaLnBrk="1" hangingPunct="1">
              <a:defRPr/>
            </a:pPr>
            <a:r>
              <a:rPr lang="en-US"/>
              <a:t>Normal ST segment is isoelectric</a:t>
            </a:r>
          </a:p>
          <a:p>
            <a:pPr eaLnBrk="1" hangingPunct="1">
              <a:defRPr/>
            </a:pPr>
            <a:endParaRPr lang="en-US"/>
          </a:p>
          <a:p>
            <a:pPr eaLnBrk="1" hangingPunct="1">
              <a:defRPr/>
            </a:pPr>
            <a:r>
              <a:rPr lang="en-US"/>
              <a:t>May be slightly elevated/depressed         (&lt; 1 mm)</a:t>
            </a:r>
          </a:p>
          <a:p>
            <a:pPr eaLnBrk="1" hangingPunct="1">
              <a:defRPr/>
            </a:pPr>
            <a:endParaRPr lang="en-US"/>
          </a:p>
          <a:p>
            <a:pPr eaLnBrk="1" hangingPunct="1">
              <a:buFont typeface="Wingdings" pitchFamily="2" charset="2"/>
              <a:buNone/>
              <a:defRPr/>
            </a:pPr>
            <a:endParaRPr lang="en-US"/>
          </a:p>
        </p:txBody>
      </p:sp>
      <p:sp>
        <p:nvSpPr>
          <p:cNvPr id="20484" name="Freeform 4"/>
          <p:cNvSpPr>
            <a:spLocks/>
          </p:cNvSpPr>
          <p:nvPr/>
        </p:nvSpPr>
        <p:spPr bwMode="auto">
          <a:xfrm>
            <a:off x="2057400" y="4419600"/>
            <a:ext cx="5053013" cy="2027238"/>
          </a:xfrm>
          <a:custGeom>
            <a:avLst/>
            <a:gdLst>
              <a:gd name="T0" fmla="*/ 0 w 3183"/>
              <a:gd name="T1" fmla="*/ 2147483647 h 1277"/>
              <a:gd name="T2" fmla="*/ 2147483647 w 3183"/>
              <a:gd name="T3" fmla="*/ 2147483647 h 1277"/>
              <a:gd name="T4" fmla="*/ 2147483647 w 3183"/>
              <a:gd name="T5" fmla="*/ 2147483647 h 1277"/>
              <a:gd name="T6" fmla="*/ 2147483647 w 3183"/>
              <a:gd name="T7" fmla="*/ 2147483647 h 1277"/>
              <a:gd name="T8" fmla="*/ 2147483647 w 3183"/>
              <a:gd name="T9" fmla="*/ 2147483647 h 1277"/>
              <a:gd name="T10" fmla="*/ 2147483647 w 3183"/>
              <a:gd name="T11" fmla="*/ 2147483647 h 1277"/>
              <a:gd name="T12" fmla="*/ 2147483647 w 3183"/>
              <a:gd name="T13" fmla="*/ 2147483647 h 1277"/>
              <a:gd name="T14" fmla="*/ 2147483647 w 3183"/>
              <a:gd name="T15" fmla="*/ 2147483647 h 1277"/>
              <a:gd name="T16" fmla="*/ 2147483647 w 3183"/>
              <a:gd name="T17" fmla="*/ 2147483647 h 1277"/>
              <a:gd name="T18" fmla="*/ 2147483647 w 3183"/>
              <a:gd name="T19" fmla="*/ 2147483647 h 1277"/>
              <a:gd name="T20" fmla="*/ 2147483647 w 3183"/>
              <a:gd name="T21" fmla="*/ 2147483647 h 1277"/>
              <a:gd name="T22" fmla="*/ 2147483647 w 3183"/>
              <a:gd name="T23" fmla="*/ 2147483647 h 1277"/>
              <a:gd name="T24" fmla="*/ 2147483647 w 3183"/>
              <a:gd name="T25" fmla="*/ 2147483647 h 1277"/>
              <a:gd name="T26" fmla="*/ 2147483647 w 3183"/>
              <a:gd name="T27" fmla="*/ 2147483647 h 1277"/>
              <a:gd name="T28" fmla="*/ 2147483647 w 3183"/>
              <a:gd name="T29" fmla="*/ 2147483647 h 1277"/>
              <a:gd name="T30" fmla="*/ 2147483647 w 3183"/>
              <a:gd name="T31" fmla="*/ 2147483647 h 1277"/>
              <a:gd name="T32" fmla="*/ 2147483647 w 3183"/>
              <a:gd name="T33" fmla="*/ 2147483647 h 1277"/>
              <a:gd name="T34" fmla="*/ 2147483647 w 3183"/>
              <a:gd name="T35" fmla="*/ 2147483647 h 1277"/>
              <a:gd name="T36" fmla="*/ 2147483647 w 3183"/>
              <a:gd name="T37" fmla="*/ 2147483647 h 1277"/>
              <a:gd name="T38" fmla="*/ 2147483647 w 3183"/>
              <a:gd name="T39" fmla="*/ 2147483647 h 1277"/>
              <a:gd name="T40" fmla="*/ 2147483647 w 3183"/>
              <a:gd name="T41" fmla="*/ 2147483647 h 1277"/>
              <a:gd name="T42" fmla="*/ 2147483647 w 3183"/>
              <a:gd name="T43" fmla="*/ 2147483647 h 1277"/>
              <a:gd name="T44" fmla="*/ 2147483647 w 3183"/>
              <a:gd name="T45" fmla="*/ 2147483647 h 1277"/>
              <a:gd name="T46" fmla="*/ 2147483647 w 3183"/>
              <a:gd name="T47" fmla="*/ 2147483647 h 1277"/>
              <a:gd name="T48" fmla="*/ 2147483647 w 3183"/>
              <a:gd name="T49" fmla="*/ 2147483647 h 1277"/>
              <a:gd name="T50" fmla="*/ 2147483647 w 3183"/>
              <a:gd name="T51" fmla="*/ 2147483647 h 1277"/>
              <a:gd name="T52" fmla="*/ 2147483647 w 3183"/>
              <a:gd name="T53" fmla="*/ 2147483647 h 1277"/>
              <a:gd name="T54" fmla="*/ 2147483647 w 3183"/>
              <a:gd name="T55" fmla="*/ 2147483647 h 1277"/>
              <a:gd name="T56" fmla="*/ 2147483647 w 3183"/>
              <a:gd name="T57" fmla="*/ 2147483647 h 1277"/>
              <a:gd name="T58" fmla="*/ 2147483647 w 3183"/>
              <a:gd name="T59" fmla="*/ 2147483647 h 1277"/>
              <a:gd name="T60" fmla="*/ 2147483647 w 3183"/>
              <a:gd name="T61" fmla="*/ 2147483647 h 1277"/>
              <a:gd name="T62" fmla="*/ 2147483647 w 3183"/>
              <a:gd name="T63" fmla="*/ 2147483647 h 1277"/>
              <a:gd name="T64" fmla="*/ 2147483647 w 3183"/>
              <a:gd name="T65" fmla="*/ 2147483647 h 1277"/>
              <a:gd name="T66" fmla="*/ 2147483647 w 3183"/>
              <a:gd name="T67" fmla="*/ 2147483647 h 1277"/>
              <a:gd name="T68" fmla="*/ 2147483647 w 3183"/>
              <a:gd name="T69" fmla="*/ 2147483647 h 1277"/>
              <a:gd name="T70" fmla="*/ 2147483647 w 3183"/>
              <a:gd name="T71" fmla="*/ 2147483647 h 1277"/>
              <a:gd name="T72" fmla="*/ 2147483647 w 3183"/>
              <a:gd name="T73" fmla="*/ 2147483647 h 1277"/>
              <a:gd name="T74" fmla="*/ 2147483647 w 3183"/>
              <a:gd name="T75" fmla="*/ 2147483647 h 1277"/>
              <a:gd name="T76" fmla="*/ 2147483647 w 3183"/>
              <a:gd name="T77" fmla="*/ 2147483647 h 1277"/>
              <a:gd name="T78" fmla="*/ 2147483647 w 3183"/>
              <a:gd name="T79" fmla="*/ 2147483647 h 1277"/>
              <a:gd name="T80" fmla="*/ 2147483647 w 3183"/>
              <a:gd name="T81" fmla="*/ 2147483647 h 1277"/>
              <a:gd name="T82" fmla="*/ 2147483647 w 3183"/>
              <a:gd name="T83" fmla="*/ 2147483647 h 1277"/>
              <a:gd name="T84" fmla="*/ 2147483647 w 3183"/>
              <a:gd name="T85" fmla="*/ 2147483647 h 1277"/>
              <a:gd name="T86" fmla="*/ 2147483647 w 3183"/>
              <a:gd name="T87" fmla="*/ 2147483647 h 1277"/>
              <a:gd name="T88" fmla="*/ 2147483647 w 3183"/>
              <a:gd name="T89" fmla="*/ 2147483647 h 1277"/>
              <a:gd name="T90" fmla="*/ 2147483647 w 3183"/>
              <a:gd name="T91" fmla="*/ 2147483647 h 1277"/>
              <a:gd name="T92" fmla="*/ 2147483647 w 3183"/>
              <a:gd name="T93" fmla="*/ 2147483647 h 1277"/>
              <a:gd name="T94" fmla="*/ 2147483647 w 3183"/>
              <a:gd name="T95" fmla="*/ 2147483647 h 1277"/>
              <a:gd name="T96" fmla="*/ 2147483647 w 3183"/>
              <a:gd name="T97" fmla="*/ 2147483647 h 12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83"/>
              <a:gd name="T148" fmla="*/ 0 h 1277"/>
              <a:gd name="T149" fmla="*/ 3183 w 3183"/>
              <a:gd name="T150" fmla="*/ 1277 h 12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83" h="1277">
                <a:moveTo>
                  <a:pt x="0" y="847"/>
                </a:moveTo>
                <a:cubicBezTo>
                  <a:pt x="71" y="864"/>
                  <a:pt x="167" y="824"/>
                  <a:pt x="242" y="816"/>
                </a:cubicBezTo>
                <a:cubicBezTo>
                  <a:pt x="248" y="794"/>
                  <a:pt x="254" y="753"/>
                  <a:pt x="265" y="733"/>
                </a:cubicBezTo>
                <a:cubicBezTo>
                  <a:pt x="270" y="724"/>
                  <a:pt x="281" y="719"/>
                  <a:pt x="288" y="710"/>
                </a:cubicBezTo>
                <a:cubicBezTo>
                  <a:pt x="299" y="696"/>
                  <a:pt x="304" y="676"/>
                  <a:pt x="318" y="665"/>
                </a:cubicBezTo>
                <a:cubicBezTo>
                  <a:pt x="343" y="647"/>
                  <a:pt x="372" y="625"/>
                  <a:pt x="394" y="604"/>
                </a:cubicBezTo>
                <a:cubicBezTo>
                  <a:pt x="403" y="595"/>
                  <a:pt x="407" y="581"/>
                  <a:pt x="417" y="574"/>
                </a:cubicBezTo>
                <a:cubicBezTo>
                  <a:pt x="429" y="565"/>
                  <a:pt x="483" y="549"/>
                  <a:pt x="500" y="543"/>
                </a:cubicBezTo>
                <a:cubicBezTo>
                  <a:pt x="531" y="547"/>
                  <a:pt x="568" y="539"/>
                  <a:pt x="591" y="559"/>
                </a:cubicBezTo>
                <a:cubicBezTo>
                  <a:pt x="603" y="569"/>
                  <a:pt x="610" y="585"/>
                  <a:pt x="621" y="596"/>
                </a:cubicBezTo>
                <a:cubicBezTo>
                  <a:pt x="647" y="622"/>
                  <a:pt x="678" y="646"/>
                  <a:pt x="705" y="672"/>
                </a:cubicBezTo>
                <a:cubicBezTo>
                  <a:pt x="710" y="685"/>
                  <a:pt x="711" y="700"/>
                  <a:pt x="720" y="710"/>
                </a:cubicBezTo>
                <a:cubicBezTo>
                  <a:pt x="725" y="716"/>
                  <a:pt x="738" y="712"/>
                  <a:pt x="743" y="718"/>
                </a:cubicBezTo>
                <a:cubicBezTo>
                  <a:pt x="749" y="726"/>
                  <a:pt x="747" y="738"/>
                  <a:pt x="750" y="748"/>
                </a:cubicBezTo>
                <a:cubicBezTo>
                  <a:pt x="759" y="778"/>
                  <a:pt x="770" y="792"/>
                  <a:pt x="796" y="809"/>
                </a:cubicBezTo>
                <a:cubicBezTo>
                  <a:pt x="828" y="801"/>
                  <a:pt x="852" y="797"/>
                  <a:pt x="879" y="778"/>
                </a:cubicBezTo>
                <a:cubicBezTo>
                  <a:pt x="942" y="781"/>
                  <a:pt x="1006" y="777"/>
                  <a:pt x="1069" y="786"/>
                </a:cubicBezTo>
                <a:cubicBezTo>
                  <a:pt x="1081" y="788"/>
                  <a:pt x="1087" y="824"/>
                  <a:pt x="1091" y="831"/>
                </a:cubicBezTo>
                <a:cubicBezTo>
                  <a:pt x="1110" y="870"/>
                  <a:pt x="1122" y="906"/>
                  <a:pt x="1152" y="938"/>
                </a:cubicBezTo>
                <a:cubicBezTo>
                  <a:pt x="1160" y="961"/>
                  <a:pt x="1167" y="983"/>
                  <a:pt x="1175" y="1006"/>
                </a:cubicBezTo>
                <a:cubicBezTo>
                  <a:pt x="1190" y="974"/>
                  <a:pt x="1207" y="948"/>
                  <a:pt x="1220" y="915"/>
                </a:cubicBezTo>
                <a:cubicBezTo>
                  <a:pt x="1232" y="883"/>
                  <a:pt x="1232" y="848"/>
                  <a:pt x="1243" y="816"/>
                </a:cubicBezTo>
                <a:cubicBezTo>
                  <a:pt x="1254" y="784"/>
                  <a:pt x="1268" y="750"/>
                  <a:pt x="1281" y="718"/>
                </a:cubicBezTo>
                <a:cubicBezTo>
                  <a:pt x="1288" y="647"/>
                  <a:pt x="1293" y="567"/>
                  <a:pt x="1334" y="506"/>
                </a:cubicBezTo>
                <a:cubicBezTo>
                  <a:pt x="1352" y="386"/>
                  <a:pt x="1327" y="519"/>
                  <a:pt x="1357" y="430"/>
                </a:cubicBezTo>
                <a:cubicBezTo>
                  <a:pt x="1373" y="384"/>
                  <a:pt x="1375" y="335"/>
                  <a:pt x="1402" y="293"/>
                </a:cubicBezTo>
                <a:cubicBezTo>
                  <a:pt x="1412" y="255"/>
                  <a:pt x="1423" y="218"/>
                  <a:pt x="1432" y="180"/>
                </a:cubicBezTo>
                <a:cubicBezTo>
                  <a:pt x="1451" y="0"/>
                  <a:pt x="1433" y="189"/>
                  <a:pt x="1463" y="248"/>
                </a:cubicBezTo>
                <a:cubicBezTo>
                  <a:pt x="1468" y="291"/>
                  <a:pt x="1473" y="316"/>
                  <a:pt x="1485" y="354"/>
                </a:cubicBezTo>
                <a:cubicBezTo>
                  <a:pt x="1501" y="459"/>
                  <a:pt x="1522" y="562"/>
                  <a:pt x="1546" y="665"/>
                </a:cubicBezTo>
                <a:cubicBezTo>
                  <a:pt x="1560" y="725"/>
                  <a:pt x="1564" y="792"/>
                  <a:pt x="1592" y="847"/>
                </a:cubicBezTo>
                <a:cubicBezTo>
                  <a:pt x="1601" y="894"/>
                  <a:pt x="1618" y="937"/>
                  <a:pt x="1629" y="983"/>
                </a:cubicBezTo>
                <a:cubicBezTo>
                  <a:pt x="1632" y="996"/>
                  <a:pt x="1634" y="1009"/>
                  <a:pt x="1637" y="1021"/>
                </a:cubicBezTo>
                <a:cubicBezTo>
                  <a:pt x="1641" y="1036"/>
                  <a:pt x="1652" y="1066"/>
                  <a:pt x="1652" y="1066"/>
                </a:cubicBezTo>
                <a:cubicBezTo>
                  <a:pt x="1663" y="1277"/>
                  <a:pt x="1632" y="1238"/>
                  <a:pt x="1698" y="1172"/>
                </a:cubicBezTo>
                <a:cubicBezTo>
                  <a:pt x="1719" y="1106"/>
                  <a:pt x="1687" y="1198"/>
                  <a:pt x="1720" y="1127"/>
                </a:cubicBezTo>
                <a:cubicBezTo>
                  <a:pt x="1735" y="1095"/>
                  <a:pt x="1739" y="1061"/>
                  <a:pt x="1751" y="1028"/>
                </a:cubicBezTo>
                <a:cubicBezTo>
                  <a:pt x="1768" y="903"/>
                  <a:pt x="1785" y="823"/>
                  <a:pt x="1902" y="763"/>
                </a:cubicBezTo>
                <a:cubicBezTo>
                  <a:pt x="1927" y="750"/>
                  <a:pt x="1923" y="742"/>
                  <a:pt x="1955" y="740"/>
                </a:cubicBezTo>
                <a:cubicBezTo>
                  <a:pt x="2041" y="736"/>
                  <a:pt x="2127" y="735"/>
                  <a:pt x="2213" y="733"/>
                </a:cubicBezTo>
                <a:cubicBezTo>
                  <a:pt x="2265" y="698"/>
                  <a:pt x="2241" y="709"/>
                  <a:pt x="2281" y="695"/>
                </a:cubicBezTo>
                <a:cubicBezTo>
                  <a:pt x="2328" y="623"/>
                  <a:pt x="2377" y="549"/>
                  <a:pt x="2448" y="498"/>
                </a:cubicBezTo>
                <a:cubicBezTo>
                  <a:pt x="2472" y="481"/>
                  <a:pt x="2482" y="483"/>
                  <a:pt x="2509" y="475"/>
                </a:cubicBezTo>
                <a:cubicBezTo>
                  <a:pt x="2524" y="470"/>
                  <a:pt x="2554" y="460"/>
                  <a:pt x="2554" y="460"/>
                </a:cubicBezTo>
                <a:cubicBezTo>
                  <a:pt x="2648" y="476"/>
                  <a:pt x="2656" y="481"/>
                  <a:pt x="2728" y="528"/>
                </a:cubicBezTo>
                <a:cubicBezTo>
                  <a:pt x="2758" y="547"/>
                  <a:pt x="2769" y="577"/>
                  <a:pt x="2804" y="589"/>
                </a:cubicBezTo>
                <a:cubicBezTo>
                  <a:pt x="2829" y="628"/>
                  <a:pt x="2870" y="641"/>
                  <a:pt x="2903" y="672"/>
                </a:cubicBezTo>
                <a:cubicBezTo>
                  <a:pt x="2930" y="728"/>
                  <a:pt x="2971" y="719"/>
                  <a:pt x="3032" y="725"/>
                </a:cubicBezTo>
                <a:cubicBezTo>
                  <a:pt x="3093" y="738"/>
                  <a:pt x="3110" y="740"/>
                  <a:pt x="3183" y="740"/>
                </a:cubicBezTo>
              </a:path>
            </a:pathLst>
          </a:custGeom>
          <a:noFill/>
          <a:ln w="25400">
            <a:solidFill>
              <a:schemeClr val="tx1"/>
            </a:solidFill>
            <a:round/>
            <a:headEnd/>
            <a:tailEnd/>
          </a:ln>
        </p:spPr>
        <p:txBody>
          <a:bodyPr/>
          <a:lstStyle/>
          <a:p>
            <a:endParaRPr lang="en-IN"/>
          </a:p>
        </p:txBody>
      </p:sp>
      <p:sp>
        <p:nvSpPr>
          <p:cNvPr id="20485" name="Line 5"/>
          <p:cNvSpPr>
            <a:spLocks noChangeShapeType="1"/>
          </p:cNvSpPr>
          <p:nvPr/>
        </p:nvSpPr>
        <p:spPr bwMode="auto">
          <a:xfrm>
            <a:off x="4876800" y="5410200"/>
            <a:ext cx="762000" cy="0"/>
          </a:xfrm>
          <a:prstGeom prst="line">
            <a:avLst/>
          </a:prstGeom>
          <a:noFill/>
          <a:ln w="9525">
            <a:solidFill>
              <a:schemeClr val="tx1"/>
            </a:solidFill>
            <a:round/>
            <a:headEnd type="triangle" w="med" len="med"/>
            <a:tailEnd type="triangle" w="med" len="med"/>
          </a:ln>
        </p:spPr>
        <p:txBody>
          <a:bodyPr/>
          <a:lstStyle/>
          <a:p>
            <a:endParaRPr lang="en-IN"/>
          </a:p>
        </p:txBody>
      </p:sp>
      <p:sp>
        <p:nvSpPr>
          <p:cNvPr id="20486" name="Text Box 6"/>
          <p:cNvSpPr txBox="1">
            <a:spLocks noChangeArrowheads="1"/>
          </p:cNvSpPr>
          <p:nvPr/>
        </p:nvSpPr>
        <p:spPr bwMode="auto">
          <a:xfrm>
            <a:off x="5029200" y="5105400"/>
            <a:ext cx="476250" cy="366713"/>
          </a:xfrm>
          <a:prstGeom prst="rect">
            <a:avLst/>
          </a:prstGeom>
          <a:noFill/>
          <a:ln w="9525">
            <a:noFill/>
            <a:miter lim="800000"/>
            <a:headEnd/>
            <a:tailEnd/>
          </a:ln>
        </p:spPr>
        <p:txBody>
          <a:bodyPr wrap="none">
            <a:spAutoFit/>
          </a:bodyPr>
          <a:lstStyle/>
          <a:p>
            <a:pPr eaLnBrk="1" hangingPunct="1"/>
            <a:r>
              <a:rPr lang="en-US"/>
              <a:t>ST</a:t>
            </a:r>
          </a:p>
        </p:txBody>
      </p:sp>
      <p:sp>
        <p:nvSpPr>
          <p:cNvPr id="20487" name="Line 7"/>
          <p:cNvSpPr>
            <a:spLocks noChangeShapeType="1"/>
          </p:cNvSpPr>
          <p:nvPr/>
        </p:nvSpPr>
        <p:spPr bwMode="auto">
          <a:xfrm>
            <a:off x="4876800" y="5410200"/>
            <a:ext cx="0" cy="381000"/>
          </a:xfrm>
          <a:prstGeom prst="line">
            <a:avLst/>
          </a:prstGeom>
          <a:noFill/>
          <a:ln w="25400">
            <a:solidFill>
              <a:schemeClr val="tx1"/>
            </a:solidFill>
            <a:prstDash val="sysDot"/>
            <a:round/>
            <a:headEnd/>
            <a:tailEnd/>
          </a:ln>
        </p:spPr>
        <p:txBody>
          <a:bodyPr/>
          <a:lstStyle/>
          <a:p>
            <a:endParaRPr lang="en-IN"/>
          </a:p>
        </p:txBody>
      </p:sp>
      <p:sp>
        <p:nvSpPr>
          <p:cNvPr id="20488" name="Line 8"/>
          <p:cNvSpPr>
            <a:spLocks noChangeShapeType="1"/>
          </p:cNvSpPr>
          <p:nvPr/>
        </p:nvSpPr>
        <p:spPr bwMode="auto">
          <a:xfrm>
            <a:off x="5638800" y="5410200"/>
            <a:ext cx="0" cy="381000"/>
          </a:xfrm>
          <a:prstGeom prst="line">
            <a:avLst/>
          </a:prstGeom>
          <a:noFill/>
          <a:ln w="25400">
            <a:solidFill>
              <a:schemeClr val="tx1"/>
            </a:solidFill>
            <a:prstDash val="sysDot"/>
            <a:round/>
            <a:headEnd/>
            <a:tailEnd/>
          </a:ln>
        </p:spPr>
        <p:txBody>
          <a:bodyPr/>
          <a:lstStyle/>
          <a:p>
            <a:endParaRPr lang="en-IN"/>
          </a:p>
        </p:txBody>
      </p:sp>
      <p:sp>
        <p:nvSpPr>
          <p:cNvPr id="20489" name="Line 10"/>
          <p:cNvSpPr>
            <a:spLocks noChangeShapeType="1"/>
          </p:cNvSpPr>
          <p:nvPr/>
        </p:nvSpPr>
        <p:spPr bwMode="auto">
          <a:xfrm>
            <a:off x="4953000" y="5791200"/>
            <a:ext cx="457200" cy="304800"/>
          </a:xfrm>
          <a:prstGeom prst="line">
            <a:avLst/>
          </a:prstGeom>
          <a:noFill/>
          <a:ln w="9525">
            <a:solidFill>
              <a:schemeClr val="tx1"/>
            </a:solidFill>
            <a:round/>
            <a:headEnd/>
            <a:tailEnd type="triangle" w="med" len="med"/>
          </a:ln>
        </p:spPr>
        <p:txBody>
          <a:bodyPr/>
          <a:lstStyle/>
          <a:p>
            <a:endParaRPr lang="en-IN"/>
          </a:p>
        </p:txBody>
      </p:sp>
      <p:sp>
        <p:nvSpPr>
          <p:cNvPr id="20490" name="Text Box 11"/>
          <p:cNvSpPr txBox="1">
            <a:spLocks noChangeArrowheads="1"/>
          </p:cNvSpPr>
          <p:nvPr/>
        </p:nvSpPr>
        <p:spPr bwMode="auto">
          <a:xfrm>
            <a:off x="5470525" y="5903913"/>
            <a:ext cx="857250" cy="366712"/>
          </a:xfrm>
          <a:prstGeom prst="rect">
            <a:avLst/>
          </a:prstGeom>
          <a:noFill/>
          <a:ln w="9525">
            <a:noFill/>
            <a:miter lim="800000"/>
            <a:headEnd/>
            <a:tailEnd/>
          </a:ln>
        </p:spPr>
        <p:txBody>
          <a:bodyPr wrap="none">
            <a:spAutoFit/>
          </a:bodyPr>
          <a:lstStyle/>
          <a:p>
            <a:pPr eaLnBrk="1" hangingPunct="1"/>
            <a:r>
              <a:rPr lang="en-US"/>
              <a:t>J point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5"/>
          <p:cNvSpPr>
            <a:spLocks noGrp="1"/>
          </p:cNvSpPr>
          <p:nvPr>
            <p:ph type="dt" sz="quarter" idx="10"/>
          </p:nvPr>
        </p:nvSpPr>
        <p:spPr>
          <a:xfrm>
            <a:off x="6553200" y="6243638"/>
            <a:ext cx="2133600" cy="457200"/>
          </a:xfrm>
        </p:spPr>
        <p:txBody>
          <a:bodyPr/>
          <a:lstStyle/>
          <a:p>
            <a:pPr algn="r">
              <a:defRPr/>
            </a:pPr>
            <a:fld id="{2A7DB246-780D-4890-9012-7DF3FEFB6BF0}" type="datetime1">
              <a:rPr lang="en-US" smtClean="0"/>
              <a:pPr algn="r">
                <a:defRPr/>
              </a:pPr>
              <a:t>6/18/2024</a:t>
            </a:fld>
            <a:endParaRPr lang="en-US"/>
          </a:p>
        </p:txBody>
      </p:sp>
      <p:sp>
        <p:nvSpPr>
          <p:cNvPr id="16388" name="Rectangle 3"/>
          <p:cNvSpPr>
            <a:spLocks noGrp="1" noChangeArrowheads="1"/>
          </p:cNvSpPr>
          <p:nvPr>
            <p:ph type="body" idx="1"/>
          </p:nvPr>
        </p:nvSpPr>
        <p:spPr>
          <a:xfrm>
            <a:off x="457200" y="457200"/>
            <a:ext cx="8229600" cy="5668963"/>
          </a:xfrm>
        </p:spPr>
        <p:txBody>
          <a:bodyPr/>
          <a:lstStyle/>
          <a:p>
            <a:pPr eaLnBrk="1" hangingPunct="1">
              <a:defRPr/>
            </a:pPr>
            <a:r>
              <a:rPr lang="en-US"/>
              <a:t>T wave: ventricular repolarization, 3.5mm</a:t>
            </a:r>
          </a:p>
          <a:p>
            <a:pPr eaLnBrk="1" hangingPunct="1">
              <a:defRPr/>
            </a:pPr>
            <a:endParaRPr lang="en-US"/>
          </a:p>
          <a:p>
            <a:pPr eaLnBrk="1" hangingPunct="1">
              <a:defRPr/>
            </a:pPr>
            <a:r>
              <a:rPr lang="en-US"/>
              <a:t>Asymmetric shape</a:t>
            </a:r>
          </a:p>
          <a:p>
            <a:pPr eaLnBrk="1" hangingPunct="1">
              <a:defRPr/>
            </a:pPr>
            <a:endParaRPr lang="en-US"/>
          </a:p>
          <a:p>
            <a:pPr eaLnBrk="1" hangingPunct="1">
              <a:defRPr/>
            </a:pPr>
            <a:r>
              <a:rPr lang="en-US"/>
              <a:t>Peak closer to the end of the wave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a:t>Outline</a:t>
            </a:r>
          </a:p>
        </p:txBody>
      </p:sp>
      <p:sp>
        <p:nvSpPr>
          <p:cNvPr id="24579"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r>
              <a:rPr lang="en-US"/>
              <a:t>Review of the conduction system</a:t>
            </a:r>
          </a:p>
          <a:p>
            <a:pPr marL="609600" indent="-609600" eaLnBrk="1" hangingPunct="1">
              <a:buFont typeface="Wingdings" pitchFamily="2" charset="2"/>
              <a:buAutoNum type="arabicPeriod"/>
              <a:defRPr/>
            </a:pPr>
            <a:r>
              <a:rPr lang="en-US"/>
              <a:t>ECG waveforms and intervals</a:t>
            </a:r>
          </a:p>
          <a:p>
            <a:pPr marL="609600" indent="-609600" eaLnBrk="1" hangingPunct="1">
              <a:buFont typeface="Wingdings" pitchFamily="2" charset="2"/>
              <a:buAutoNum type="arabicPeriod"/>
              <a:defRPr/>
            </a:pPr>
            <a:r>
              <a:rPr lang="en-US"/>
              <a:t>ECG leads</a:t>
            </a:r>
          </a:p>
          <a:p>
            <a:pPr marL="609600" indent="-609600" eaLnBrk="1" hangingPunct="1">
              <a:buFont typeface="Wingdings" pitchFamily="2" charset="2"/>
              <a:buAutoNum type="arabicPeriod"/>
              <a:defRPr/>
            </a:pPr>
            <a:r>
              <a:rPr lang="en-US"/>
              <a:t>Determining heart rate</a:t>
            </a:r>
          </a:p>
          <a:p>
            <a:pPr marL="609600" indent="-609600" eaLnBrk="1" hangingPunct="1">
              <a:buFont typeface="Wingdings" pitchFamily="2" charset="2"/>
              <a:buAutoNum type="arabicPeriod"/>
              <a:defRPr/>
            </a:pPr>
            <a:r>
              <a:rPr lang="en-US"/>
              <a:t>Determining QRS axis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Monday, October 25, 2004 (3)"/>
          <p:cNvPicPr>
            <a:picLocks noChangeAspect="1" noChangeArrowheads="1"/>
          </p:cNvPicPr>
          <p:nvPr/>
        </p:nvPicPr>
        <p:blipFill>
          <a:blip r:embed="rId2"/>
          <a:srcRect/>
          <a:stretch>
            <a:fillRect/>
          </a:stretch>
        </p:blipFill>
        <p:spPr bwMode="auto">
          <a:xfrm>
            <a:off x="846138" y="228600"/>
            <a:ext cx="7451725" cy="58705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5"/>
          <p:cNvSpPr>
            <a:spLocks noGrp="1"/>
          </p:cNvSpPr>
          <p:nvPr>
            <p:ph type="dt" sz="quarter" idx="10"/>
          </p:nvPr>
        </p:nvSpPr>
        <p:spPr>
          <a:xfrm>
            <a:off x="6553200" y="6243638"/>
            <a:ext cx="2133600" cy="457200"/>
          </a:xfrm>
        </p:spPr>
        <p:txBody>
          <a:bodyPr/>
          <a:lstStyle/>
          <a:p>
            <a:pPr algn="r">
              <a:defRPr/>
            </a:pPr>
            <a:fld id="{3DFF72F0-47F2-4890-87E0-EBE695769193}" type="datetime1">
              <a:rPr lang="en-US" smtClean="0"/>
              <a:pPr algn="r">
                <a:defRPr/>
              </a:pPr>
              <a:t>6/18/2024</a:t>
            </a:fld>
            <a:endParaRPr lang="en-US"/>
          </a:p>
        </p:txBody>
      </p:sp>
      <p:sp>
        <p:nvSpPr>
          <p:cNvPr id="17412" name="Rectangle 2"/>
          <p:cNvSpPr>
            <a:spLocks noGrp="1" noChangeArrowheads="1"/>
          </p:cNvSpPr>
          <p:nvPr>
            <p:ph type="title"/>
          </p:nvPr>
        </p:nvSpPr>
        <p:spPr>
          <a:xfrm>
            <a:off x="457200" y="457200"/>
            <a:ext cx="8229600" cy="762000"/>
          </a:xfrm>
        </p:spPr>
        <p:txBody>
          <a:bodyPr/>
          <a:lstStyle/>
          <a:p>
            <a:pPr eaLnBrk="1" hangingPunct="1">
              <a:defRPr/>
            </a:pPr>
            <a:r>
              <a:rPr lang="en-US"/>
              <a:t>Calculation of HR</a:t>
            </a:r>
          </a:p>
        </p:txBody>
      </p:sp>
      <p:sp>
        <p:nvSpPr>
          <p:cNvPr id="17413" name="Rectangle 3"/>
          <p:cNvSpPr>
            <a:spLocks noGrp="1" noChangeArrowheads="1"/>
          </p:cNvSpPr>
          <p:nvPr>
            <p:ph type="body" idx="1"/>
          </p:nvPr>
        </p:nvSpPr>
        <p:spPr>
          <a:xfrm>
            <a:off x="457200" y="1295400"/>
            <a:ext cx="8229600" cy="4572000"/>
          </a:xfrm>
        </p:spPr>
        <p:txBody>
          <a:bodyPr/>
          <a:lstStyle/>
          <a:p>
            <a:pPr marL="609600" indent="-609600" eaLnBrk="1" hangingPunct="1">
              <a:buFont typeface="Wingdings" pitchFamily="2" charset="2"/>
              <a:buNone/>
              <a:defRPr/>
            </a:pPr>
            <a:r>
              <a:rPr lang="en-US" dirty="0"/>
              <a:t>a.  Count the number of large boxes between 2 R waves and divide this number into 300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1"/>
          </p:nvPr>
        </p:nvSpPr>
        <p:spPr>
          <a:xfrm>
            <a:off x="457200" y="6243638"/>
            <a:ext cx="2133600" cy="457200"/>
          </a:xfrm>
        </p:spPr>
        <p:txBody>
          <a:bodyPr/>
          <a:lstStyle/>
          <a:p>
            <a:pPr algn="l">
              <a:defRPr/>
            </a:pPr>
            <a:r>
              <a:rPr lang="en-US"/>
              <a:t>Dr. SHWETA GORE TIWARI</a:t>
            </a:r>
          </a:p>
        </p:txBody>
      </p:sp>
      <p:sp>
        <p:nvSpPr>
          <p:cNvPr id="18435" name="Date Placeholder 5"/>
          <p:cNvSpPr>
            <a:spLocks noGrp="1"/>
          </p:cNvSpPr>
          <p:nvPr>
            <p:ph type="dt" sz="quarter" idx="10"/>
          </p:nvPr>
        </p:nvSpPr>
        <p:spPr>
          <a:xfrm>
            <a:off x="6553200" y="6243638"/>
            <a:ext cx="2133600" cy="457200"/>
          </a:xfrm>
        </p:spPr>
        <p:txBody>
          <a:bodyPr/>
          <a:lstStyle/>
          <a:p>
            <a:pPr algn="r">
              <a:defRPr/>
            </a:pPr>
            <a:fld id="{E5F76C7A-7563-4F64-A4B4-BD1B19870343}" type="datetime1">
              <a:rPr lang="en-US" smtClean="0"/>
              <a:pPr algn="r">
                <a:defRPr/>
              </a:pPr>
              <a:t>6/18/2024</a:t>
            </a:fld>
            <a:endParaRPr lang="en-US"/>
          </a:p>
        </p:txBody>
      </p:sp>
      <p:sp>
        <p:nvSpPr>
          <p:cNvPr id="18436" name="Rectangle 2"/>
          <p:cNvSpPr>
            <a:spLocks noGrp="1" noChangeArrowheads="1"/>
          </p:cNvSpPr>
          <p:nvPr>
            <p:ph type="title"/>
          </p:nvPr>
        </p:nvSpPr>
        <p:spPr/>
        <p:txBody>
          <a:bodyPr/>
          <a:lstStyle/>
          <a:p>
            <a:pPr eaLnBrk="1" hangingPunct="1">
              <a:defRPr/>
            </a:pPr>
            <a:endParaRPr lang="en-GB"/>
          </a:p>
        </p:txBody>
      </p:sp>
      <p:pic>
        <p:nvPicPr>
          <p:cNvPr id="24581" name="Picture 4" descr="Image0001"/>
          <p:cNvPicPr>
            <a:picLocks noGrp="1" noChangeAspect="1" noChangeArrowheads="1"/>
          </p:cNvPicPr>
          <p:nvPr>
            <p:ph type="body" idx="1"/>
          </p:nvPr>
        </p:nvPicPr>
        <p:blipFill>
          <a:blip r:embed="rId3"/>
          <a:srcRect/>
          <a:stretch>
            <a:fillRect/>
          </a:stretch>
        </p:blipFill>
        <p:spPr>
          <a:xfrm>
            <a:off x="0" y="0"/>
            <a:ext cx="9144000" cy="6629400"/>
          </a:xfrm>
          <a:ln>
            <a:solidFill>
              <a:schemeClr val="tx1"/>
            </a:solidFill>
          </a:ln>
        </p:spPr>
      </p:pic>
      <p:sp>
        <p:nvSpPr>
          <p:cNvPr id="24582" name="Text Box 5"/>
          <p:cNvSpPr txBox="1">
            <a:spLocks noChangeArrowheads="1"/>
          </p:cNvSpPr>
          <p:nvPr/>
        </p:nvSpPr>
        <p:spPr bwMode="auto">
          <a:xfrm>
            <a:off x="2895600" y="2438400"/>
            <a:ext cx="2133600" cy="336550"/>
          </a:xfrm>
          <a:prstGeom prst="rect">
            <a:avLst/>
          </a:prstGeom>
          <a:noFill/>
          <a:ln w="9525">
            <a:noFill/>
            <a:miter lim="800000"/>
            <a:headEnd/>
            <a:tailEnd/>
          </a:ln>
        </p:spPr>
        <p:txBody>
          <a:bodyPr>
            <a:spAutoFit/>
          </a:bodyPr>
          <a:lstStyle/>
          <a:p>
            <a:pPr>
              <a:spcBef>
                <a:spcPct val="50000"/>
              </a:spcBef>
            </a:pPr>
            <a:r>
              <a:rPr lang="en-US" sz="1600" b="1"/>
              <a:t>1   2   3   4   5   6   7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Date Placeholder 5"/>
          <p:cNvSpPr>
            <a:spLocks noGrp="1"/>
          </p:cNvSpPr>
          <p:nvPr>
            <p:ph type="dt" sz="quarter" idx="10"/>
          </p:nvPr>
        </p:nvSpPr>
        <p:spPr>
          <a:xfrm>
            <a:off x="6553200" y="6243638"/>
            <a:ext cx="2133600" cy="457200"/>
          </a:xfrm>
        </p:spPr>
        <p:txBody>
          <a:bodyPr/>
          <a:lstStyle/>
          <a:p>
            <a:pPr algn="r">
              <a:defRPr/>
            </a:pPr>
            <a:fld id="{A8F161B6-F3AB-428C-8310-6C8D9CD377A6}" type="datetime1">
              <a:rPr lang="en-US" smtClean="0"/>
              <a:pPr algn="r">
                <a:defRPr/>
              </a:pPr>
              <a:t>6/18/2024</a:t>
            </a:fld>
            <a:endParaRPr lang="en-US"/>
          </a:p>
        </p:txBody>
      </p:sp>
      <p:sp>
        <p:nvSpPr>
          <p:cNvPr id="19460" name="Rectangle 3"/>
          <p:cNvSpPr>
            <a:spLocks noGrp="1" noChangeArrowheads="1"/>
          </p:cNvSpPr>
          <p:nvPr>
            <p:ph type="body" idx="1"/>
          </p:nvPr>
        </p:nvSpPr>
        <p:spPr>
          <a:xfrm>
            <a:off x="457200" y="838200"/>
            <a:ext cx="8229600" cy="5029200"/>
          </a:xfrm>
        </p:spPr>
        <p:txBody>
          <a:bodyPr/>
          <a:lstStyle/>
          <a:p>
            <a:pPr eaLnBrk="1" hangingPunct="1">
              <a:buFont typeface="Wingdings" pitchFamily="2" charset="2"/>
              <a:buNone/>
              <a:defRPr/>
            </a:pPr>
            <a:r>
              <a:rPr lang="en-US" dirty="0"/>
              <a:t>b. Obtain a six second tracing (30, five mm boxes) and count the number of R waves and multiply by 10 to obtain the HR/min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1"/>
          </p:nvPr>
        </p:nvSpPr>
        <p:spPr>
          <a:xfrm>
            <a:off x="457200" y="6243638"/>
            <a:ext cx="2133600" cy="457200"/>
          </a:xfrm>
        </p:spPr>
        <p:txBody>
          <a:bodyPr/>
          <a:lstStyle/>
          <a:p>
            <a:pPr algn="l">
              <a:defRPr/>
            </a:pPr>
            <a:r>
              <a:rPr lang="en-US"/>
              <a:t>Dr. SHWETA GORE TIWARI</a:t>
            </a:r>
          </a:p>
        </p:txBody>
      </p:sp>
      <p:sp>
        <p:nvSpPr>
          <p:cNvPr id="20483" name="Date Placeholder 5"/>
          <p:cNvSpPr>
            <a:spLocks noGrp="1"/>
          </p:cNvSpPr>
          <p:nvPr>
            <p:ph type="dt" sz="quarter" idx="10"/>
          </p:nvPr>
        </p:nvSpPr>
        <p:spPr>
          <a:xfrm>
            <a:off x="6553200" y="6243638"/>
            <a:ext cx="2133600" cy="457200"/>
          </a:xfrm>
        </p:spPr>
        <p:txBody>
          <a:bodyPr/>
          <a:lstStyle/>
          <a:p>
            <a:pPr algn="r">
              <a:defRPr/>
            </a:pPr>
            <a:fld id="{0E16A4BA-B68F-4655-8F7E-6CCDEC5B7DC9}" type="datetime1">
              <a:rPr lang="en-US" smtClean="0"/>
              <a:pPr algn="r">
                <a:defRPr/>
              </a:pPr>
              <a:t>6/18/2024</a:t>
            </a:fld>
            <a:endParaRPr lang="en-US"/>
          </a:p>
        </p:txBody>
      </p:sp>
      <p:sp>
        <p:nvSpPr>
          <p:cNvPr id="20484" name="Rectangle 2"/>
          <p:cNvSpPr>
            <a:spLocks noGrp="1" noChangeArrowheads="1"/>
          </p:cNvSpPr>
          <p:nvPr>
            <p:ph type="title"/>
          </p:nvPr>
        </p:nvSpPr>
        <p:spPr/>
        <p:txBody>
          <a:bodyPr/>
          <a:lstStyle/>
          <a:p>
            <a:pPr eaLnBrk="1" hangingPunct="1">
              <a:defRPr/>
            </a:pPr>
            <a:endParaRPr lang="en-GB"/>
          </a:p>
        </p:txBody>
      </p:sp>
      <p:pic>
        <p:nvPicPr>
          <p:cNvPr id="26629" name="Picture 4" descr="Image0003"/>
          <p:cNvPicPr>
            <a:picLocks noGrp="1" noChangeAspect="1" noChangeArrowheads="1"/>
          </p:cNvPicPr>
          <p:nvPr>
            <p:ph type="body" idx="1"/>
          </p:nvPr>
        </p:nvPicPr>
        <p:blipFill>
          <a:blip r:embed="rId3"/>
          <a:srcRect/>
          <a:stretch>
            <a:fillRect/>
          </a:stretch>
        </p:blipFill>
        <p:spPr>
          <a:xfrm>
            <a:off x="0" y="0"/>
            <a:ext cx="9144000" cy="6858000"/>
          </a:xfrm>
        </p:spPr>
      </p:pic>
      <p:sp>
        <p:nvSpPr>
          <p:cNvPr id="26630" name="Text Box 5"/>
          <p:cNvSpPr txBox="1">
            <a:spLocks noChangeArrowheads="1"/>
          </p:cNvSpPr>
          <p:nvPr/>
        </p:nvSpPr>
        <p:spPr bwMode="auto">
          <a:xfrm>
            <a:off x="0" y="1447800"/>
            <a:ext cx="8245475" cy="304800"/>
          </a:xfrm>
          <a:prstGeom prst="rect">
            <a:avLst/>
          </a:prstGeom>
          <a:noFill/>
          <a:ln w="9525">
            <a:noFill/>
            <a:miter lim="800000"/>
            <a:headEnd/>
            <a:tailEnd/>
          </a:ln>
        </p:spPr>
        <p:txBody>
          <a:bodyPr>
            <a:spAutoFit/>
          </a:bodyPr>
          <a:lstStyle/>
          <a:p>
            <a:r>
              <a:rPr lang="en-US" sz="1400"/>
              <a:t>1     2    3   4    5   6   7   8   9  10  11 12  13 14 15  16 17 18  19  20 21 22  23 24 25 26  27 28  29 30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dirty="0"/>
              <a:t>c. </a:t>
            </a:r>
            <a:r>
              <a:rPr lang="en-US" sz="3600" dirty="0"/>
              <a:t>10 Second Rule</a:t>
            </a:r>
            <a:endParaRPr lang="en-US" dirty="0"/>
          </a:p>
        </p:txBody>
      </p:sp>
      <p:sp>
        <p:nvSpPr>
          <p:cNvPr id="68611" name="Rectangle 3"/>
          <p:cNvSpPr>
            <a:spLocks noGrp="1" noChangeArrowheads="1"/>
          </p:cNvSpPr>
          <p:nvPr>
            <p:ph type="body" idx="1"/>
          </p:nvPr>
        </p:nvSpPr>
        <p:spPr>
          <a:xfrm>
            <a:off x="457200" y="1905000"/>
            <a:ext cx="8229600" cy="4225925"/>
          </a:xfrm>
        </p:spPr>
        <p:txBody>
          <a:bodyPr/>
          <a:lstStyle/>
          <a:p>
            <a:pPr marL="0" indent="0" eaLnBrk="1" hangingPunct="1">
              <a:buFont typeface="Wingdings" pitchFamily="2" charset="2"/>
              <a:buNone/>
              <a:defRPr/>
            </a:pPr>
            <a:r>
              <a:rPr lang="en-US" sz="2800" dirty="0"/>
              <a:t>As most ECGs record 10 seconds of rhythm per page, one can simply count the number of beats present on the EKG and multiply by 6 to get the number of beats per 60 seconds.</a:t>
            </a:r>
          </a:p>
          <a:p>
            <a:pPr marL="0" indent="0" eaLnBrk="1" hangingPunct="1">
              <a:buFont typeface="Wingdings" pitchFamily="2" charset="2"/>
              <a:buNone/>
              <a:defRPr/>
            </a:pPr>
            <a:endParaRPr lang="en-US" sz="2800" dirty="0"/>
          </a:p>
          <a:p>
            <a:pPr marL="0" indent="0" eaLnBrk="1" hangingPunct="1">
              <a:buFont typeface="Wingdings" pitchFamily="2" charset="2"/>
              <a:buNone/>
              <a:defRPr/>
            </a:pPr>
            <a:endParaRPr lang="en-US" sz="2800" dirty="0"/>
          </a:p>
          <a:p>
            <a:pPr marL="0" indent="0" eaLnBrk="1" hangingPunct="1">
              <a:buFont typeface="Wingdings" pitchFamily="2" charset="2"/>
              <a:buNone/>
              <a:defRPr/>
            </a:pPr>
            <a:r>
              <a:rPr lang="en-US" sz="2800" dirty="0"/>
              <a:t>This method works well for irregular rhythms.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7813"/>
            <a:ext cx="8229600" cy="788987"/>
          </a:xfrm>
        </p:spPr>
        <p:txBody>
          <a:bodyPr/>
          <a:lstStyle/>
          <a:p>
            <a:pPr eaLnBrk="1" hangingPunct="1">
              <a:defRPr/>
            </a:pPr>
            <a:r>
              <a:rPr lang="en-US"/>
              <a:t>What is the heart rate?</a:t>
            </a:r>
          </a:p>
        </p:txBody>
      </p:sp>
      <p:pic>
        <p:nvPicPr>
          <p:cNvPr id="28675" name="Picture 3" descr="ecg_12lead069"/>
          <p:cNvPicPr>
            <a:picLocks noGrp="1" noChangeAspect="1" noChangeArrowheads="1"/>
          </p:cNvPicPr>
          <p:nvPr>
            <p:ph idx="1"/>
          </p:nvPr>
        </p:nvPicPr>
        <p:blipFill>
          <a:blip r:embed="rId2"/>
          <a:srcRect/>
          <a:stretch>
            <a:fillRect/>
          </a:stretch>
        </p:blipFill>
        <p:spPr>
          <a:xfrm>
            <a:off x="609600" y="1066800"/>
            <a:ext cx="7848600" cy="4708525"/>
          </a:xfrm>
          <a:noFill/>
        </p:spPr>
      </p:pic>
      <p:sp>
        <p:nvSpPr>
          <p:cNvPr id="88068" name="Text Box 4"/>
          <p:cNvSpPr txBox="1">
            <a:spLocks noChangeArrowheads="1"/>
          </p:cNvSpPr>
          <p:nvPr/>
        </p:nvSpPr>
        <p:spPr bwMode="auto">
          <a:xfrm>
            <a:off x="3048000" y="6172200"/>
            <a:ext cx="2971800" cy="519113"/>
          </a:xfrm>
          <a:prstGeom prst="rect">
            <a:avLst/>
          </a:prstGeom>
          <a:noFill/>
          <a:ln w="9525">
            <a:noFill/>
            <a:miter lim="800000"/>
            <a:headEnd/>
            <a:tailEnd/>
          </a:ln>
        </p:spPr>
        <p:txBody>
          <a:bodyPr>
            <a:spAutoFit/>
          </a:bodyPr>
          <a:lstStyle/>
          <a:p>
            <a:pPr>
              <a:spcBef>
                <a:spcPct val="50000"/>
              </a:spcBef>
            </a:pPr>
            <a:r>
              <a:rPr lang="en-US" sz="2800"/>
              <a:t>33 x 6 = 198 bpm</a:t>
            </a:r>
          </a:p>
        </p:txBody>
      </p:sp>
      <p:sp>
        <p:nvSpPr>
          <p:cNvPr id="28677" name="Rectangle 5"/>
          <p:cNvSpPr>
            <a:spLocks noChangeArrowheads="1"/>
          </p:cNvSpPr>
          <p:nvPr/>
        </p:nvSpPr>
        <p:spPr bwMode="auto">
          <a:xfrm>
            <a:off x="1600200" y="5791200"/>
            <a:ext cx="5673725" cy="274638"/>
          </a:xfrm>
          <a:prstGeom prst="rect">
            <a:avLst/>
          </a:prstGeom>
          <a:noFill/>
          <a:ln w="9525">
            <a:noFill/>
            <a:miter lim="800000"/>
            <a:headEnd/>
            <a:tailEnd/>
          </a:ln>
        </p:spPr>
        <p:txBody>
          <a:bodyPr wrap="none">
            <a:spAutoFit/>
          </a:bodyPr>
          <a:lstStyle/>
          <a:p>
            <a:pPr>
              <a:spcBef>
                <a:spcPct val="50000"/>
              </a:spcBef>
            </a:pPr>
            <a:r>
              <a:rPr lang="en-US" sz="1200"/>
              <a:t>The Alan E. Lindsay ECG Learning Center ;  http://medstat.med.utah.edu/kw/ecg/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 calcmode="lin" valueType="num">
                                      <p:cBhvr>
                                        <p:cTn id="7" dur="500" decel="50000" fill="hold">
                                          <p:stCondLst>
                                            <p:cond delay="0"/>
                                          </p:stCondLst>
                                        </p:cTn>
                                        <p:tgtEl>
                                          <p:spTgt spid="8806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806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806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806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806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806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806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80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t>The Rule of 300</a:t>
            </a:r>
          </a:p>
        </p:txBody>
      </p:sp>
      <p:sp>
        <p:nvSpPr>
          <p:cNvPr id="69635" name="Rectangle 3"/>
          <p:cNvSpPr>
            <a:spLocks noGrp="1" noChangeArrowheads="1"/>
          </p:cNvSpPr>
          <p:nvPr>
            <p:ph type="body" idx="1"/>
          </p:nvPr>
        </p:nvSpPr>
        <p:spPr>
          <a:xfrm>
            <a:off x="457200" y="1600200"/>
            <a:ext cx="8229600" cy="762000"/>
          </a:xfrm>
        </p:spPr>
        <p:txBody>
          <a:bodyPr/>
          <a:lstStyle/>
          <a:p>
            <a:pPr eaLnBrk="1" hangingPunct="1">
              <a:buFont typeface="Wingdings" pitchFamily="2" charset="2"/>
              <a:buNone/>
              <a:defRPr/>
            </a:pPr>
            <a:r>
              <a:rPr lang="en-US" sz="2800"/>
              <a:t>It may be easiest to memorize the following table:</a:t>
            </a:r>
          </a:p>
        </p:txBody>
      </p:sp>
      <p:graphicFrame>
        <p:nvGraphicFramePr>
          <p:cNvPr id="69735" name="Group 103"/>
          <p:cNvGraphicFramePr>
            <a:graphicFrameLocks noGrp="1"/>
          </p:cNvGraphicFramePr>
          <p:nvPr/>
        </p:nvGraphicFramePr>
        <p:xfrm>
          <a:off x="2514600" y="2514600"/>
          <a:ext cx="4114800" cy="3929698"/>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581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 of big boxes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600"/>
              <a:t>What types of pathology can we identify and study from ECGs?</a:t>
            </a:r>
          </a:p>
        </p:txBody>
      </p:sp>
      <p:sp>
        <p:nvSpPr>
          <p:cNvPr id="28675" name="Rectangle 3"/>
          <p:cNvSpPr>
            <a:spLocks noGrp="1" noChangeArrowheads="1"/>
          </p:cNvSpPr>
          <p:nvPr>
            <p:ph type="body" idx="1"/>
          </p:nvPr>
        </p:nvSpPr>
        <p:spPr>
          <a:xfrm>
            <a:off x="457200" y="1981200"/>
            <a:ext cx="8229600" cy="4149725"/>
          </a:xfrm>
        </p:spPr>
        <p:txBody>
          <a:bodyPr/>
          <a:lstStyle/>
          <a:p>
            <a:pPr eaLnBrk="1" hangingPunct="1">
              <a:lnSpc>
                <a:spcPct val="90000"/>
              </a:lnSpc>
              <a:defRPr/>
            </a:pPr>
            <a:r>
              <a:rPr lang="en-US"/>
              <a:t>Arrhythmias</a:t>
            </a:r>
          </a:p>
          <a:p>
            <a:pPr eaLnBrk="1" hangingPunct="1">
              <a:lnSpc>
                <a:spcPct val="90000"/>
              </a:lnSpc>
              <a:defRPr/>
            </a:pPr>
            <a:r>
              <a:rPr lang="en-US"/>
              <a:t>Myocardial ischemia and infarction</a:t>
            </a:r>
          </a:p>
          <a:p>
            <a:pPr eaLnBrk="1" hangingPunct="1">
              <a:lnSpc>
                <a:spcPct val="90000"/>
              </a:lnSpc>
              <a:defRPr/>
            </a:pPr>
            <a:r>
              <a:rPr lang="en-US"/>
              <a:t>Pericarditis</a:t>
            </a:r>
          </a:p>
          <a:p>
            <a:pPr eaLnBrk="1" hangingPunct="1">
              <a:lnSpc>
                <a:spcPct val="90000"/>
              </a:lnSpc>
              <a:defRPr/>
            </a:pPr>
            <a:r>
              <a:rPr lang="en-US"/>
              <a:t>Chamber hypertrophy</a:t>
            </a:r>
          </a:p>
          <a:p>
            <a:pPr eaLnBrk="1" hangingPunct="1">
              <a:lnSpc>
                <a:spcPct val="90000"/>
              </a:lnSpc>
              <a:defRPr/>
            </a:pPr>
            <a:r>
              <a:rPr lang="en-US"/>
              <a:t>Electrolyte disturbances (i.e. hyperkalemia, hypokalemia)</a:t>
            </a:r>
          </a:p>
          <a:p>
            <a:pPr eaLnBrk="1" hangingPunct="1">
              <a:lnSpc>
                <a:spcPct val="90000"/>
              </a:lnSpc>
              <a:defRPr/>
            </a:pPr>
            <a:r>
              <a:rPr lang="en-US"/>
              <a:t>Drug toxicity (i.e. digoxin and drugs which prolong the QT interval)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1000"/>
                                        <p:tgtEl>
                                          <p:spTgt spid="28675">
                                            <p:txEl>
                                              <p:pRg st="1" end="1"/>
                                            </p:txEl>
                                          </p:spTgt>
                                        </p:tgtEl>
                                      </p:cBhvr>
                                    </p:animEffect>
                                    <p:anim calcmode="lin" valueType="num">
                                      <p:cBhvr>
                                        <p:cTn id="13"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1000"/>
                                        <p:tgtEl>
                                          <p:spTgt spid="28675">
                                            <p:txEl>
                                              <p:pRg st="2" end="2"/>
                                            </p:txEl>
                                          </p:spTgt>
                                        </p:tgtEl>
                                      </p:cBhvr>
                                    </p:animEffect>
                                    <p:anim calcmode="lin" valueType="num">
                                      <p:cBhvr>
                                        <p:cTn id="1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1000"/>
                                        <p:tgtEl>
                                          <p:spTgt spid="28675">
                                            <p:txEl>
                                              <p:pRg st="3" end="3"/>
                                            </p:txEl>
                                          </p:spTgt>
                                        </p:tgtEl>
                                      </p:cBhvr>
                                    </p:animEffect>
                                    <p:anim calcmode="lin" valueType="num">
                                      <p:cBhvr>
                                        <p:cTn id="23"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867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1000"/>
                                        <p:tgtEl>
                                          <p:spTgt spid="28675">
                                            <p:txEl>
                                              <p:pRg st="4" end="4"/>
                                            </p:txEl>
                                          </p:spTgt>
                                        </p:tgtEl>
                                      </p:cBhvr>
                                    </p:animEffect>
                                    <p:anim calcmode="lin" valueType="num">
                                      <p:cBhvr>
                                        <p:cTn id="28"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867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1000"/>
                                        <p:tgtEl>
                                          <p:spTgt spid="28675">
                                            <p:txEl>
                                              <p:pRg st="5" end="5"/>
                                            </p:txEl>
                                          </p:spTgt>
                                        </p:tgtEl>
                                      </p:cBhvr>
                                    </p:animEffect>
                                    <p:anim calcmode="lin" valueType="num">
                                      <p:cBhvr>
                                        <p:cTn id="33"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277813"/>
            <a:ext cx="8229600" cy="712787"/>
          </a:xfrm>
        </p:spPr>
        <p:txBody>
          <a:bodyPr/>
          <a:lstStyle/>
          <a:p>
            <a:pPr eaLnBrk="1" hangingPunct="1">
              <a:defRPr/>
            </a:pPr>
            <a:r>
              <a:rPr lang="en-US" sz="4000"/>
              <a:t>Waveforms and Intervals</a:t>
            </a:r>
          </a:p>
        </p:txBody>
      </p:sp>
      <p:pic>
        <p:nvPicPr>
          <p:cNvPr id="31747" name="Picture 5" descr="EKG Waveforms"/>
          <p:cNvPicPr>
            <a:picLocks noChangeAspect="1" noChangeArrowheads="1"/>
          </p:cNvPicPr>
          <p:nvPr/>
        </p:nvPicPr>
        <p:blipFill>
          <a:blip r:embed="rId2"/>
          <a:srcRect/>
          <a:stretch>
            <a:fillRect/>
          </a:stretch>
        </p:blipFill>
        <p:spPr bwMode="auto">
          <a:xfrm>
            <a:off x="1524000" y="1066800"/>
            <a:ext cx="6019800" cy="5537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999"/>
            <a:ext cx="8153400" cy="1039813"/>
          </a:xfrm>
        </p:spPr>
        <p:txBody>
          <a:bodyPr/>
          <a:lstStyle/>
          <a:p>
            <a:r>
              <a:rPr lang="en-US" dirty="0"/>
              <a:t>CARDIAC CONDUCTION SYSTEM</a:t>
            </a:r>
          </a:p>
        </p:txBody>
      </p:sp>
      <p:sp>
        <p:nvSpPr>
          <p:cNvPr id="3" name="Content Placeholder 2"/>
          <p:cNvSpPr>
            <a:spLocks noGrp="1"/>
          </p:cNvSpPr>
          <p:nvPr>
            <p:ph sz="quarter" idx="1"/>
          </p:nvPr>
        </p:nvSpPr>
        <p:spPr/>
        <p:txBody>
          <a:bodyPr/>
          <a:lstStyle/>
          <a:p>
            <a:endParaRPr lang="en-US" dirty="0"/>
          </a:p>
          <a:p>
            <a:endParaRPr lang="en-US" dirty="0"/>
          </a:p>
        </p:txBody>
      </p:sp>
      <p:sp>
        <p:nvSpPr>
          <p:cNvPr id="5" name="TextBox 4"/>
          <p:cNvSpPr txBox="1"/>
          <p:nvPr/>
        </p:nvSpPr>
        <p:spPr>
          <a:xfrm>
            <a:off x="3581400" y="1631246"/>
            <a:ext cx="5781731" cy="5478423"/>
          </a:xfrm>
          <a:prstGeom prst="rect">
            <a:avLst/>
          </a:prstGeom>
          <a:noFill/>
        </p:spPr>
        <p:txBody>
          <a:bodyPr wrap="square" rtlCol="0">
            <a:spAutoFit/>
          </a:bodyPr>
          <a:lstStyle/>
          <a:p>
            <a:r>
              <a:rPr lang="en-US" sz="1600" b="1" u="sng" dirty="0">
                <a:effectLst>
                  <a:outerShdw blurRad="38100" dist="38100" dir="2700000" algn="tl">
                    <a:srgbClr val="000000">
                      <a:alpha val="43137"/>
                    </a:srgbClr>
                  </a:outerShdw>
                </a:effectLst>
                <a:latin typeface="Constantia" pitchFamily="18" charset="0"/>
              </a:rPr>
              <a:t>SA NODE : </a:t>
            </a:r>
          </a:p>
          <a:p>
            <a:r>
              <a:rPr lang="en-US" sz="1600" b="1" dirty="0">
                <a:effectLst>
                  <a:outerShdw blurRad="38100" dist="38100" dir="2700000" algn="tl">
                    <a:srgbClr val="000000">
                      <a:alpha val="43137"/>
                    </a:srgbClr>
                  </a:outerShdw>
                </a:effectLst>
                <a:latin typeface="Constantia" pitchFamily="18" charset="0"/>
              </a:rPr>
              <a:t>-AT THE UPPER POSTERIOR PART OF THE ATRIUM</a:t>
            </a:r>
          </a:p>
          <a:p>
            <a:r>
              <a:rPr lang="en-US" sz="1600" b="1" dirty="0">
                <a:effectLst>
                  <a:outerShdw blurRad="38100" dist="38100" dir="2700000" algn="tl">
                    <a:srgbClr val="000000">
                      <a:alpha val="43137"/>
                    </a:srgbClr>
                  </a:outerShdw>
                </a:effectLst>
                <a:latin typeface="Constantia" pitchFamily="18" charset="0"/>
              </a:rPr>
              <a:t>-PRIMARY PACEMAKER</a:t>
            </a:r>
          </a:p>
          <a:p>
            <a:r>
              <a:rPr lang="en-US" sz="1600" b="1" dirty="0">
                <a:effectLst>
                  <a:outerShdw blurRad="38100" dist="38100" dir="2700000" algn="tl">
                    <a:srgbClr val="000000">
                      <a:alpha val="43137"/>
                    </a:srgbClr>
                  </a:outerShdw>
                </a:effectLst>
                <a:latin typeface="Constantia" pitchFamily="18" charset="0"/>
              </a:rPr>
              <a:t>-DISCHARGES ELECTICAL IMPULSES 60-100 A MINUTE</a:t>
            </a:r>
          </a:p>
          <a:p>
            <a:endParaRPr lang="en-US" sz="1600" b="1" dirty="0">
              <a:effectLst>
                <a:outerShdw blurRad="38100" dist="38100" dir="2700000" algn="tl">
                  <a:srgbClr val="000000">
                    <a:alpha val="43137"/>
                  </a:srgbClr>
                </a:outerShdw>
              </a:effectLst>
              <a:latin typeface="Constantia" pitchFamily="18" charset="0"/>
            </a:endParaRPr>
          </a:p>
          <a:p>
            <a:r>
              <a:rPr lang="en-US" sz="1600" b="1" u="sng" dirty="0">
                <a:effectLst>
                  <a:outerShdw blurRad="38100" dist="38100" dir="2700000" algn="tl">
                    <a:srgbClr val="000000">
                      <a:alpha val="43137"/>
                    </a:srgbClr>
                  </a:outerShdw>
                </a:effectLst>
                <a:latin typeface="Constantia" pitchFamily="18" charset="0"/>
              </a:rPr>
              <a:t>AV NODE :</a:t>
            </a:r>
          </a:p>
          <a:p>
            <a:r>
              <a:rPr lang="en-US" sz="1600" b="1" dirty="0">
                <a:effectLst>
                  <a:outerShdw blurRad="38100" dist="38100" dir="2700000" algn="tl">
                    <a:srgbClr val="000000">
                      <a:alpha val="43137"/>
                    </a:srgbClr>
                  </a:outerShdw>
                </a:effectLst>
                <a:latin typeface="Constantia" pitchFamily="18" charset="0"/>
              </a:rPr>
              <a:t>-RECEIVES IMPULSES FROM SA NODE</a:t>
            </a:r>
          </a:p>
          <a:p>
            <a:r>
              <a:rPr lang="en-US" sz="1600" b="1" dirty="0">
                <a:effectLst>
                  <a:outerShdw blurRad="38100" dist="38100" dir="2700000" algn="tl">
                    <a:srgbClr val="000000">
                      <a:alpha val="43137"/>
                    </a:srgbClr>
                  </a:outerShdw>
                </a:effectLst>
                <a:latin typeface="Constantia" pitchFamily="18" charset="0"/>
              </a:rPr>
              <a:t>-SLOW THE CONDUCTION AND  DELAYS THE </a:t>
            </a:r>
          </a:p>
          <a:p>
            <a:r>
              <a:rPr lang="en-US" sz="1600" b="1" dirty="0">
                <a:effectLst>
                  <a:outerShdw blurRad="38100" dist="38100" dir="2700000" algn="tl">
                    <a:srgbClr val="000000">
                      <a:alpha val="43137"/>
                    </a:srgbClr>
                  </a:outerShdw>
                </a:effectLst>
                <a:latin typeface="Constantia" pitchFamily="18" charset="0"/>
              </a:rPr>
              <a:t>INPUT  </a:t>
            </a:r>
            <a:r>
              <a:rPr lang="en-IN" sz="1600" b="1" dirty="0">
                <a:effectLst>
                  <a:outerShdw blurRad="38100" dist="38100" dir="2700000" algn="tl">
                    <a:srgbClr val="000000">
                      <a:alpha val="43137"/>
                    </a:srgbClr>
                  </a:outerShdw>
                </a:effectLst>
                <a:latin typeface="Constantia" pitchFamily="18" charset="0"/>
              </a:rPr>
              <a:t>SO THAT THE VENTRICLES CAN FILL COMPLETELY BEFORE CONTRACTION.</a:t>
            </a:r>
            <a:endParaRPr lang="en-US" sz="1600" b="1" dirty="0">
              <a:effectLst>
                <a:outerShdw blurRad="38100" dist="38100" dir="2700000" algn="tl">
                  <a:srgbClr val="000000">
                    <a:alpha val="43137"/>
                  </a:srgbClr>
                </a:outerShdw>
              </a:effectLst>
              <a:latin typeface="Constantia" pitchFamily="18" charset="0"/>
            </a:endParaRPr>
          </a:p>
          <a:p>
            <a:r>
              <a:rPr lang="en-US" sz="1600" b="1" dirty="0">
                <a:effectLst>
                  <a:outerShdw blurRad="38100" dist="38100" dir="2700000" algn="tl">
                    <a:srgbClr val="000000">
                      <a:alpha val="43137"/>
                    </a:srgbClr>
                  </a:outerShdw>
                </a:effectLst>
                <a:latin typeface="Constantia" pitchFamily="18" charset="0"/>
              </a:rPr>
              <a:t>-BLOCK SOME OF THE IMPULSES TO PREVENT GOING THE HEART TACHY</a:t>
            </a:r>
          </a:p>
          <a:p>
            <a:r>
              <a:rPr lang="en-US" sz="1600" b="1" dirty="0">
                <a:effectLst>
                  <a:outerShdw blurRad="38100" dist="38100" dir="2700000" algn="tl">
                    <a:srgbClr val="000000">
                      <a:alpha val="43137"/>
                    </a:srgbClr>
                  </a:outerShdw>
                </a:effectLst>
                <a:latin typeface="Constantia" pitchFamily="18" charset="0"/>
              </a:rPr>
              <a:t>-SERVES AS A  BACK UP PACEMAKER IF SA NODE </a:t>
            </a:r>
          </a:p>
          <a:p>
            <a:r>
              <a:rPr lang="en-US" sz="1600" b="1" dirty="0">
                <a:effectLst>
                  <a:outerShdw blurRad="38100" dist="38100" dir="2700000" algn="tl">
                    <a:srgbClr val="000000">
                      <a:alpha val="43137"/>
                    </a:srgbClr>
                  </a:outerShdw>
                </a:effectLst>
                <a:latin typeface="Constantia" pitchFamily="18" charset="0"/>
              </a:rPr>
              <a:t>FAILS (ELECTRICAL IMPULSES  OF 40-60  A MINUTE)</a:t>
            </a:r>
          </a:p>
          <a:p>
            <a:endParaRPr lang="en-US" sz="1600" b="1" u="sng" dirty="0">
              <a:effectLst>
                <a:outerShdw blurRad="38100" dist="38100" dir="2700000" algn="tl">
                  <a:srgbClr val="000000">
                    <a:alpha val="43137"/>
                  </a:srgbClr>
                </a:outerShdw>
              </a:effectLst>
              <a:latin typeface="Constantia" pitchFamily="18" charset="0"/>
            </a:endParaRPr>
          </a:p>
          <a:p>
            <a:r>
              <a:rPr lang="en-US" sz="1600" b="1" u="sng" dirty="0">
                <a:effectLst>
                  <a:outerShdw blurRad="38100" dist="38100" dir="2700000" algn="tl">
                    <a:srgbClr val="000000">
                      <a:alpha val="43137"/>
                    </a:srgbClr>
                  </a:outerShdw>
                </a:effectLst>
                <a:latin typeface="Constantia" pitchFamily="18" charset="0"/>
              </a:rPr>
              <a:t>PURKINJE FIBERS:</a:t>
            </a:r>
          </a:p>
          <a:p>
            <a:r>
              <a:rPr lang="en-US" sz="1600" b="1" dirty="0">
                <a:effectLst>
                  <a:outerShdw blurRad="38100" dist="38100" dir="2700000" algn="tl">
                    <a:srgbClr val="000000">
                      <a:alpha val="43137"/>
                    </a:srgbClr>
                  </a:outerShdw>
                </a:effectLst>
                <a:latin typeface="Constantia" pitchFamily="18" charset="0"/>
              </a:rPr>
              <a:t>-RECEIVES IMPULSES FROM  BUNDLE</a:t>
            </a:r>
          </a:p>
          <a:p>
            <a:r>
              <a:rPr lang="en-US" sz="1600" b="1" dirty="0">
                <a:effectLst>
                  <a:outerShdw blurRad="38100" dist="38100" dir="2700000" algn="tl">
                    <a:srgbClr val="000000">
                      <a:alpha val="43137"/>
                    </a:srgbClr>
                  </a:outerShdw>
                </a:effectLst>
                <a:latin typeface="Constantia" pitchFamily="18" charset="0"/>
              </a:rPr>
              <a:t> BRANCHES</a:t>
            </a:r>
          </a:p>
          <a:p>
            <a:r>
              <a:rPr lang="en-US" sz="1600" b="1" dirty="0">
                <a:effectLst>
                  <a:outerShdw blurRad="38100" dist="38100" dir="2700000" algn="tl">
                    <a:srgbClr val="000000">
                      <a:alpha val="43137"/>
                    </a:srgbClr>
                  </a:outerShdw>
                </a:effectLst>
                <a:latin typeface="Constantia" pitchFamily="18" charset="0"/>
              </a:rPr>
              <a:t>-DISCHARGES ELECTRICAL IMPULSES 20-40</a:t>
            </a:r>
          </a:p>
          <a:p>
            <a:r>
              <a:rPr lang="en-US" sz="1600" b="1" dirty="0">
                <a:effectLst>
                  <a:outerShdw blurRad="38100" dist="38100" dir="2700000" algn="tl">
                    <a:srgbClr val="000000">
                      <a:alpha val="43137"/>
                    </a:srgbClr>
                  </a:outerShdw>
                </a:effectLst>
                <a:latin typeface="Constantia" pitchFamily="18" charset="0"/>
              </a:rPr>
              <a:t>A MINUTE</a:t>
            </a:r>
          </a:p>
          <a:p>
            <a:endParaRPr lang="en-US" sz="1500" dirty="0">
              <a:effectLst>
                <a:outerShdw blurRad="38100" dist="38100" dir="2700000" algn="tl">
                  <a:srgbClr val="000000">
                    <a:alpha val="43137"/>
                  </a:srgbClr>
                </a:outerShdw>
              </a:effectLst>
              <a:latin typeface="Constantia" pitchFamily="18" charset="0"/>
            </a:endParaRPr>
          </a:p>
          <a:p>
            <a:endParaRPr lang="en-US" sz="1500" dirty="0">
              <a:effectLst>
                <a:outerShdw blurRad="38100" dist="38100" dir="2700000" algn="tl">
                  <a:srgbClr val="000000">
                    <a:alpha val="43137"/>
                  </a:srgbClr>
                </a:outerShdw>
              </a:effectLst>
              <a:latin typeface="Constantia" pitchFamily="18" charset="0"/>
            </a:endParaRPr>
          </a:p>
        </p:txBody>
      </p:sp>
      <p:pic>
        <p:nvPicPr>
          <p:cNvPr id="1028" name="Picture 4" descr="http://rlv.zcache.com/heart_conduction_system_poster-rc6fdaaab1c314cdb943276abc777c430_20e9q_400.jpg"/>
          <p:cNvPicPr>
            <a:picLocks noChangeAspect="1" noChangeArrowheads="1"/>
          </p:cNvPicPr>
          <p:nvPr/>
        </p:nvPicPr>
        <p:blipFill>
          <a:blip r:embed="rId2" cstate="print"/>
          <a:srcRect/>
          <a:stretch>
            <a:fillRect/>
          </a:stretch>
        </p:blipFill>
        <p:spPr bwMode="auto">
          <a:xfrm>
            <a:off x="228599" y="1704108"/>
            <a:ext cx="3187701" cy="34774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t>ECG Leads</a:t>
            </a:r>
          </a:p>
        </p:txBody>
      </p:sp>
      <p:sp>
        <p:nvSpPr>
          <p:cNvPr id="34819" name="Rectangle 3"/>
          <p:cNvSpPr>
            <a:spLocks noGrp="1" noChangeArrowheads="1"/>
          </p:cNvSpPr>
          <p:nvPr>
            <p:ph type="body" idx="1"/>
          </p:nvPr>
        </p:nvSpPr>
        <p:spPr>
          <a:xfrm>
            <a:off x="457200" y="1676400"/>
            <a:ext cx="8229600" cy="1828800"/>
          </a:xfrm>
        </p:spPr>
        <p:txBody>
          <a:bodyPr/>
          <a:lstStyle/>
          <a:p>
            <a:pPr marL="0" indent="0" eaLnBrk="1" hangingPunct="1">
              <a:buFont typeface="Wingdings" pitchFamily="2" charset="2"/>
              <a:buNone/>
              <a:defRPr/>
            </a:pPr>
            <a:r>
              <a:rPr lang="en-US"/>
              <a:t>Leads are electrodes which measure the difference in electrical potential between either:</a:t>
            </a:r>
          </a:p>
        </p:txBody>
      </p:sp>
      <p:sp>
        <p:nvSpPr>
          <p:cNvPr id="34822" name="Text Box 6"/>
          <p:cNvSpPr txBox="1">
            <a:spLocks noChangeArrowheads="1"/>
          </p:cNvSpPr>
          <p:nvPr/>
        </p:nvSpPr>
        <p:spPr bwMode="auto">
          <a:xfrm>
            <a:off x="533400" y="3657600"/>
            <a:ext cx="7924800" cy="2355850"/>
          </a:xfrm>
          <a:prstGeom prst="rect">
            <a:avLst/>
          </a:prstGeom>
          <a:noFill/>
          <a:ln w="9525">
            <a:noFill/>
            <a:miter lim="800000"/>
            <a:headEnd/>
            <a:tailEnd/>
          </a:ln>
          <a:effectLst/>
        </p:spPr>
        <p:txBody>
          <a:bodyPr>
            <a:spAutoFit/>
          </a:bodyPr>
          <a:lstStyle/>
          <a:p>
            <a:pPr marL="350838" indent="-350838">
              <a:defRPr/>
            </a:pPr>
            <a:r>
              <a:rPr lang="en-US" sz="2400">
                <a:effectLst>
                  <a:outerShdw blurRad="38100" dist="38100" dir="2700000" algn="tl">
                    <a:srgbClr val="000000"/>
                  </a:outerShdw>
                </a:effectLst>
                <a:latin typeface="Arial" pitchFamily="34" charset="0"/>
              </a:rPr>
              <a:t>1. Two different points on the body (bipolar leads)</a:t>
            </a:r>
          </a:p>
          <a:p>
            <a:pPr marL="350838" indent="-350838">
              <a:defRPr/>
            </a:pPr>
            <a:endParaRPr lang="en-US" sz="2400">
              <a:effectLst>
                <a:outerShdw blurRad="38100" dist="38100" dir="2700000" algn="tl">
                  <a:srgbClr val="000000"/>
                </a:outerShdw>
              </a:effectLst>
              <a:latin typeface="Arial" pitchFamily="34" charset="0"/>
            </a:endParaRPr>
          </a:p>
          <a:p>
            <a:pPr marL="350838" indent="-350838">
              <a:defRPr/>
            </a:pPr>
            <a:r>
              <a:rPr lang="en-US" sz="2400">
                <a:effectLst>
                  <a:outerShdw blurRad="38100" dist="38100" dir="2700000" algn="tl">
                    <a:srgbClr val="000000"/>
                  </a:outerShdw>
                </a:effectLst>
                <a:latin typeface="Arial" pitchFamily="34" charset="0"/>
              </a:rPr>
              <a:t>2. One point on the body and a virtual reference point with zero electrical potential, located in the center of the heart (unipolar leads)</a:t>
            </a:r>
          </a:p>
          <a:p>
            <a:pPr marL="350838" indent="-350838" eaLnBrk="1" hangingPunct="1">
              <a:spcBef>
                <a:spcPct val="20000"/>
              </a:spcBef>
              <a:buClr>
                <a:schemeClr val="hlink"/>
              </a:buClr>
              <a:buSzPct val="90000"/>
              <a:buFont typeface="Wingdings" pitchFamily="2" charset="2"/>
              <a:buNone/>
              <a:defRPr/>
            </a:pPr>
            <a:endParaRPr lang="en-US" sz="2400">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t>ECG Leads</a:t>
            </a:r>
          </a:p>
        </p:txBody>
      </p:sp>
      <p:sp>
        <p:nvSpPr>
          <p:cNvPr id="36867" name="Rectangle 3"/>
          <p:cNvSpPr>
            <a:spLocks noGrp="1" noChangeArrowheads="1"/>
          </p:cNvSpPr>
          <p:nvPr>
            <p:ph type="body" idx="1"/>
          </p:nvPr>
        </p:nvSpPr>
        <p:spPr>
          <a:xfrm>
            <a:off x="228600" y="1828800"/>
            <a:ext cx="4800600" cy="914400"/>
          </a:xfrm>
        </p:spPr>
        <p:txBody>
          <a:bodyPr/>
          <a:lstStyle/>
          <a:p>
            <a:pPr marL="0" indent="0" eaLnBrk="1" hangingPunct="1">
              <a:lnSpc>
                <a:spcPct val="90000"/>
              </a:lnSpc>
              <a:buFont typeface="Wingdings" pitchFamily="2" charset="2"/>
              <a:buNone/>
              <a:defRPr/>
            </a:pPr>
            <a:r>
              <a:rPr lang="en-US" sz="2400"/>
              <a:t>The standard ECG has 12 leads:</a:t>
            </a:r>
          </a:p>
        </p:txBody>
      </p:sp>
      <p:sp>
        <p:nvSpPr>
          <p:cNvPr id="33796" name="Text Box 5"/>
          <p:cNvSpPr txBox="1">
            <a:spLocks noChangeArrowheads="1"/>
          </p:cNvSpPr>
          <p:nvPr/>
        </p:nvSpPr>
        <p:spPr bwMode="auto">
          <a:xfrm>
            <a:off x="5105400" y="1828800"/>
            <a:ext cx="4038600" cy="1552575"/>
          </a:xfrm>
          <a:prstGeom prst="rect">
            <a:avLst/>
          </a:prstGeom>
          <a:noFill/>
          <a:ln w="9525">
            <a:noFill/>
            <a:miter lim="800000"/>
            <a:headEnd/>
            <a:tailEnd/>
          </a:ln>
        </p:spPr>
        <p:txBody>
          <a:bodyPr>
            <a:spAutoFit/>
          </a:bodyPr>
          <a:lstStyle/>
          <a:p>
            <a:pPr>
              <a:spcBef>
                <a:spcPct val="50000"/>
              </a:spcBef>
            </a:pPr>
            <a:r>
              <a:rPr lang="en-US" sz="2400"/>
              <a:t>3 Standard Limb Leads</a:t>
            </a:r>
          </a:p>
          <a:p>
            <a:pPr>
              <a:spcBef>
                <a:spcPct val="50000"/>
              </a:spcBef>
            </a:pPr>
            <a:r>
              <a:rPr lang="en-US" sz="2400"/>
              <a:t>3 Augmented Limb Leads</a:t>
            </a:r>
          </a:p>
          <a:p>
            <a:pPr>
              <a:spcBef>
                <a:spcPct val="50000"/>
              </a:spcBef>
            </a:pPr>
            <a:r>
              <a:rPr lang="en-US" sz="2400"/>
              <a:t>6 Precordial Leads</a:t>
            </a:r>
          </a:p>
        </p:txBody>
      </p:sp>
      <p:sp>
        <p:nvSpPr>
          <p:cNvPr id="36870" name="Text Box 6"/>
          <p:cNvSpPr txBox="1">
            <a:spLocks noChangeArrowheads="1"/>
          </p:cNvSpPr>
          <p:nvPr/>
        </p:nvSpPr>
        <p:spPr bwMode="auto">
          <a:xfrm>
            <a:off x="381000" y="4419600"/>
            <a:ext cx="8229600" cy="1370013"/>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000000"/>
                  </a:outerShdw>
                </a:effectLst>
                <a:latin typeface="Arial" pitchFamily="34" charset="0"/>
              </a:rPr>
              <a:t>The axis of a particular lead represents the viewpoint from which it looks at the heart.</a:t>
            </a:r>
          </a:p>
          <a:p>
            <a:pPr>
              <a:spcBef>
                <a:spcPct val="50000"/>
              </a:spcBef>
              <a:defRPr/>
            </a:pPr>
            <a:endParaRPr lang="en-US" sz="24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ate Placeholder 5"/>
          <p:cNvSpPr>
            <a:spLocks noGrp="1"/>
          </p:cNvSpPr>
          <p:nvPr>
            <p:ph type="dt" sz="quarter" idx="10"/>
          </p:nvPr>
        </p:nvSpPr>
        <p:spPr>
          <a:xfrm>
            <a:off x="6553200" y="6243638"/>
            <a:ext cx="2133600" cy="457200"/>
          </a:xfrm>
        </p:spPr>
        <p:txBody>
          <a:bodyPr/>
          <a:lstStyle/>
          <a:p>
            <a:pPr algn="r">
              <a:defRPr/>
            </a:pPr>
            <a:fld id="{73D2B5DD-E85C-44BF-A8AC-A1C6E196381A}" type="datetime1">
              <a:rPr lang="en-US" smtClean="0"/>
              <a:pPr algn="r">
                <a:defRPr/>
              </a:pPr>
              <a:t>6/18/2024</a:t>
            </a:fld>
            <a:endParaRPr lang="en-US"/>
          </a:p>
        </p:txBody>
      </p:sp>
      <p:sp>
        <p:nvSpPr>
          <p:cNvPr id="22532" name="Rectangle 3"/>
          <p:cNvSpPr>
            <a:spLocks noGrp="1" noChangeArrowheads="1"/>
          </p:cNvSpPr>
          <p:nvPr>
            <p:ph type="body" idx="1"/>
          </p:nvPr>
        </p:nvSpPr>
        <p:spPr>
          <a:xfrm>
            <a:off x="457200" y="533400"/>
            <a:ext cx="8229600" cy="5943600"/>
          </a:xfrm>
        </p:spPr>
        <p:txBody>
          <a:bodyPr/>
          <a:lstStyle/>
          <a:p>
            <a:pPr marL="609600" indent="-609600" eaLnBrk="1" hangingPunct="1">
              <a:lnSpc>
                <a:spcPct val="90000"/>
              </a:lnSpc>
              <a:defRPr/>
            </a:pPr>
            <a:r>
              <a:rPr lang="en-US" dirty="0"/>
              <a:t>Limb leads                </a:t>
            </a:r>
            <a:r>
              <a:rPr lang="en-US" dirty="0" err="1"/>
              <a:t>Unipolar</a:t>
            </a:r>
            <a:endParaRPr lang="en-US" dirty="0"/>
          </a:p>
          <a:p>
            <a:pPr marL="609600" indent="-609600" eaLnBrk="1" hangingPunct="1">
              <a:lnSpc>
                <a:spcPct val="90000"/>
              </a:lnSpc>
              <a:defRPr/>
            </a:pPr>
            <a:endParaRPr lang="en-US" dirty="0"/>
          </a:p>
          <a:p>
            <a:pPr marL="609600" indent="-609600" eaLnBrk="1" hangingPunct="1">
              <a:lnSpc>
                <a:spcPct val="90000"/>
              </a:lnSpc>
              <a:buFont typeface="Wingdings" pitchFamily="2" charset="2"/>
              <a:buNone/>
              <a:defRPr/>
            </a:pPr>
            <a:r>
              <a:rPr lang="en-US" dirty="0"/>
              <a:t>                                    Bipolar </a:t>
            </a:r>
          </a:p>
          <a:p>
            <a:pPr marL="609600" indent="-609600" eaLnBrk="1" hangingPunct="1">
              <a:lnSpc>
                <a:spcPct val="90000"/>
              </a:lnSpc>
              <a:buFont typeface="Wingdings" pitchFamily="2" charset="2"/>
              <a:buNone/>
              <a:defRPr/>
            </a:pPr>
            <a:endParaRPr lang="en-US" dirty="0"/>
          </a:p>
          <a:p>
            <a:pPr marL="609600" indent="-609600" eaLnBrk="1" hangingPunct="1">
              <a:lnSpc>
                <a:spcPct val="90000"/>
              </a:lnSpc>
              <a:defRPr/>
            </a:pPr>
            <a:r>
              <a:rPr lang="en-US" dirty="0"/>
              <a:t>Bipolar leads</a:t>
            </a:r>
          </a:p>
          <a:p>
            <a:pPr marL="609600" indent="-609600" algn="ctr" eaLnBrk="1" hangingPunct="1">
              <a:lnSpc>
                <a:spcPct val="90000"/>
              </a:lnSpc>
              <a:buFont typeface="Wingdings" pitchFamily="2" charset="2"/>
              <a:buNone/>
              <a:defRPr/>
            </a:pPr>
            <a:r>
              <a:rPr lang="en-US" dirty="0"/>
              <a:t>Lead I : records difference of potential between LA and RA</a:t>
            </a:r>
          </a:p>
          <a:p>
            <a:pPr marL="609600" indent="-609600" algn="ctr" eaLnBrk="1" hangingPunct="1">
              <a:lnSpc>
                <a:spcPct val="90000"/>
              </a:lnSpc>
              <a:buFont typeface="Wingdings" pitchFamily="2" charset="2"/>
              <a:buNone/>
              <a:defRPr/>
            </a:pPr>
            <a:r>
              <a:rPr lang="en-US" dirty="0"/>
              <a:t>            Lead I = LA - RA</a:t>
            </a:r>
          </a:p>
          <a:p>
            <a:pPr marL="609600" indent="-609600" algn="ctr" eaLnBrk="1" hangingPunct="1">
              <a:lnSpc>
                <a:spcPct val="90000"/>
              </a:lnSpc>
              <a:buFont typeface="Wingdings" pitchFamily="2" charset="2"/>
              <a:buNone/>
              <a:defRPr/>
            </a:pPr>
            <a:r>
              <a:rPr lang="en-US" dirty="0"/>
              <a:t>Lead II :records difference of potential between LL and RA</a:t>
            </a:r>
          </a:p>
          <a:p>
            <a:pPr marL="609600" indent="-609600" algn="ctr" eaLnBrk="1" hangingPunct="1">
              <a:lnSpc>
                <a:spcPct val="90000"/>
              </a:lnSpc>
              <a:buFont typeface="Wingdings" pitchFamily="2" charset="2"/>
              <a:buNone/>
              <a:defRPr/>
            </a:pPr>
            <a:r>
              <a:rPr lang="en-US" dirty="0"/>
              <a:t>          Lead II = LL - RA</a:t>
            </a:r>
          </a:p>
        </p:txBody>
      </p:sp>
      <p:sp>
        <p:nvSpPr>
          <p:cNvPr id="34820" name="Line 4"/>
          <p:cNvSpPr>
            <a:spLocks noChangeShapeType="1"/>
          </p:cNvSpPr>
          <p:nvPr/>
        </p:nvSpPr>
        <p:spPr bwMode="auto">
          <a:xfrm>
            <a:off x="3276600" y="838200"/>
            <a:ext cx="1295400" cy="0"/>
          </a:xfrm>
          <a:prstGeom prst="line">
            <a:avLst/>
          </a:prstGeom>
          <a:noFill/>
          <a:ln w="9525">
            <a:solidFill>
              <a:schemeClr val="tx1"/>
            </a:solidFill>
            <a:round/>
            <a:headEnd/>
            <a:tailEnd type="triangle" w="med" len="med"/>
          </a:ln>
        </p:spPr>
        <p:txBody>
          <a:bodyPr/>
          <a:lstStyle/>
          <a:p>
            <a:endParaRPr lang="en-IN"/>
          </a:p>
        </p:txBody>
      </p:sp>
      <p:sp>
        <p:nvSpPr>
          <p:cNvPr id="34821" name="Line 5"/>
          <p:cNvSpPr>
            <a:spLocks noChangeShapeType="1"/>
          </p:cNvSpPr>
          <p:nvPr/>
        </p:nvSpPr>
        <p:spPr bwMode="auto">
          <a:xfrm>
            <a:off x="3124200" y="1066800"/>
            <a:ext cx="990600" cy="838200"/>
          </a:xfrm>
          <a:prstGeom prst="line">
            <a:avLst/>
          </a:prstGeom>
          <a:noFill/>
          <a:ln w="9525">
            <a:solidFill>
              <a:schemeClr val="tx1"/>
            </a:solidFill>
            <a:round/>
            <a:headEnd/>
            <a:tailEnd type="triangle" w="med" len="med"/>
          </a:ln>
        </p:spPr>
        <p:txBody>
          <a:bodyPr/>
          <a:lstStyle/>
          <a:p>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Date Placeholder 5"/>
          <p:cNvSpPr>
            <a:spLocks noGrp="1"/>
          </p:cNvSpPr>
          <p:nvPr>
            <p:ph type="dt" sz="quarter" idx="10"/>
          </p:nvPr>
        </p:nvSpPr>
        <p:spPr>
          <a:xfrm>
            <a:off x="6553200" y="6243638"/>
            <a:ext cx="2133600" cy="457200"/>
          </a:xfrm>
        </p:spPr>
        <p:txBody>
          <a:bodyPr/>
          <a:lstStyle/>
          <a:p>
            <a:pPr algn="r">
              <a:defRPr/>
            </a:pPr>
            <a:fld id="{E7725CF9-8B49-4C99-8BE3-7AD1363294FC}" type="datetime1">
              <a:rPr lang="en-US" smtClean="0"/>
              <a:pPr algn="r">
                <a:defRPr/>
              </a:pPr>
              <a:t>6/18/2024</a:t>
            </a:fld>
            <a:endParaRPr lang="en-US"/>
          </a:p>
        </p:txBody>
      </p:sp>
      <p:sp>
        <p:nvSpPr>
          <p:cNvPr id="23556" name="Rectangle 3"/>
          <p:cNvSpPr>
            <a:spLocks noGrp="1" noChangeArrowheads="1"/>
          </p:cNvSpPr>
          <p:nvPr>
            <p:ph type="body" idx="1"/>
          </p:nvPr>
        </p:nvSpPr>
        <p:spPr>
          <a:xfrm>
            <a:off x="457200" y="533400"/>
            <a:ext cx="8229600" cy="5334000"/>
          </a:xfrm>
        </p:spPr>
        <p:txBody>
          <a:bodyPr/>
          <a:lstStyle/>
          <a:p>
            <a:pPr marL="609600" indent="-609600" algn="ctr" eaLnBrk="1" hangingPunct="1">
              <a:buFont typeface="Wingdings" pitchFamily="2" charset="2"/>
              <a:buNone/>
              <a:defRPr/>
            </a:pPr>
            <a:r>
              <a:rPr lang="en-US"/>
              <a:t>Lead III : records difference of potential between LL and LA</a:t>
            </a:r>
          </a:p>
          <a:p>
            <a:pPr marL="609600" indent="-609600" algn="ctr" eaLnBrk="1" hangingPunct="1">
              <a:buFont typeface="Wingdings" pitchFamily="2" charset="2"/>
              <a:buNone/>
              <a:defRPr/>
            </a:pPr>
            <a:r>
              <a:rPr lang="en-US"/>
              <a:t>          Lead III = LL - LA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pPr eaLnBrk="1" hangingPunct="1">
              <a:defRPr/>
            </a:pPr>
            <a:r>
              <a:rPr lang="en-US"/>
              <a:t>Standard Limb Leads</a:t>
            </a:r>
          </a:p>
        </p:txBody>
      </p:sp>
      <p:pic>
        <p:nvPicPr>
          <p:cNvPr id="36867" name="Picture 5" descr="axis1"/>
          <p:cNvPicPr>
            <a:picLocks noChangeAspect="1" noChangeArrowheads="1"/>
          </p:cNvPicPr>
          <p:nvPr/>
        </p:nvPicPr>
        <p:blipFill>
          <a:blip r:embed="rId2"/>
          <a:srcRect/>
          <a:stretch>
            <a:fillRect/>
          </a:stretch>
        </p:blipFill>
        <p:spPr bwMode="auto">
          <a:xfrm>
            <a:off x="1600200" y="1752600"/>
            <a:ext cx="6019800" cy="4616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1"/>
          </p:nvPr>
        </p:nvSpPr>
        <p:spPr>
          <a:xfrm>
            <a:off x="457200" y="6243638"/>
            <a:ext cx="2133600" cy="457200"/>
          </a:xfrm>
        </p:spPr>
        <p:txBody>
          <a:bodyPr/>
          <a:lstStyle/>
          <a:p>
            <a:pPr algn="l">
              <a:defRPr/>
            </a:pPr>
            <a:r>
              <a:rPr lang="en-US"/>
              <a:t>Dr. SHWETA GORE TIWARI</a:t>
            </a:r>
          </a:p>
        </p:txBody>
      </p:sp>
      <p:sp>
        <p:nvSpPr>
          <p:cNvPr id="24579" name="Date Placeholder 5"/>
          <p:cNvSpPr>
            <a:spLocks noGrp="1"/>
          </p:cNvSpPr>
          <p:nvPr>
            <p:ph type="dt" sz="quarter" idx="10"/>
          </p:nvPr>
        </p:nvSpPr>
        <p:spPr>
          <a:xfrm>
            <a:off x="6553200" y="6243638"/>
            <a:ext cx="2133600" cy="457200"/>
          </a:xfrm>
        </p:spPr>
        <p:txBody>
          <a:bodyPr/>
          <a:lstStyle/>
          <a:p>
            <a:pPr algn="r">
              <a:defRPr/>
            </a:pPr>
            <a:fld id="{69C48224-A63F-4939-9AE8-82158CCFFB68}" type="datetime1">
              <a:rPr lang="en-US" smtClean="0"/>
              <a:pPr algn="r">
                <a:defRPr/>
              </a:pPr>
              <a:t>6/18/2024</a:t>
            </a:fld>
            <a:endParaRPr lang="en-US"/>
          </a:p>
        </p:txBody>
      </p:sp>
      <p:sp>
        <p:nvSpPr>
          <p:cNvPr id="24580" name="Rectangle 2"/>
          <p:cNvSpPr>
            <a:spLocks noGrp="1" noChangeArrowheads="1"/>
          </p:cNvSpPr>
          <p:nvPr>
            <p:ph type="title"/>
          </p:nvPr>
        </p:nvSpPr>
        <p:spPr/>
        <p:txBody>
          <a:bodyPr/>
          <a:lstStyle/>
          <a:p>
            <a:pPr eaLnBrk="1" hangingPunct="1">
              <a:defRPr/>
            </a:pPr>
            <a:endParaRPr lang="en-GB"/>
          </a:p>
        </p:txBody>
      </p:sp>
      <p:pic>
        <p:nvPicPr>
          <p:cNvPr id="37893" name="Picture 4" descr="einthovenstriangle"/>
          <p:cNvPicPr>
            <a:picLocks noGrp="1" noChangeAspect="1" noChangeArrowheads="1"/>
          </p:cNvPicPr>
          <p:nvPr>
            <p:ph type="body" idx="1"/>
          </p:nvPr>
        </p:nvPicPr>
        <p:blipFill>
          <a:blip r:embed="rId2"/>
          <a:srcRect/>
          <a:stretch>
            <a:fillRect/>
          </a:stretch>
        </p:blipFill>
        <p:spPr>
          <a:xfrm>
            <a:off x="762000" y="533400"/>
            <a:ext cx="7924800" cy="57912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1"/>
          </p:nvPr>
        </p:nvSpPr>
        <p:spPr>
          <a:xfrm>
            <a:off x="457200" y="6243638"/>
            <a:ext cx="2133600" cy="457200"/>
          </a:xfrm>
        </p:spPr>
        <p:txBody>
          <a:bodyPr/>
          <a:lstStyle/>
          <a:p>
            <a:pPr algn="l">
              <a:defRPr/>
            </a:pPr>
            <a:r>
              <a:rPr lang="en-US"/>
              <a:t>Dr. SHWETA GORE TIWARI</a:t>
            </a:r>
          </a:p>
        </p:txBody>
      </p:sp>
      <p:sp>
        <p:nvSpPr>
          <p:cNvPr id="25603" name="Date Placeholder 5"/>
          <p:cNvSpPr>
            <a:spLocks noGrp="1"/>
          </p:cNvSpPr>
          <p:nvPr>
            <p:ph type="dt" sz="quarter" idx="10"/>
          </p:nvPr>
        </p:nvSpPr>
        <p:spPr>
          <a:xfrm>
            <a:off x="6553200" y="6243638"/>
            <a:ext cx="2133600" cy="457200"/>
          </a:xfrm>
        </p:spPr>
        <p:txBody>
          <a:bodyPr/>
          <a:lstStyle/>
          <a:p>
            <a:pPr algn="r">
              <a:defRPr/>
            </a:pPr>
            <a:fld id="{E14BFEBB-D4C2-4386-9DFF-4F50849E914D}" type="datetime1">
              <a:rPr lang="en-US" smtClean="0"/>
              <a:pPr algn="r">
                <a:defRPr/>
              </a:pPr>
              <a:t>6/18/2024</a:t>
            </a:fld>
            <a:endParaRPr lang="en-US"/>
          </a:p>
        </p:txBody>
      </p:sp>
      <p:sp>
        <p:nvSpPr>
          <p:cNvPr id="25604" name="Rectangle 2"/>
          <p:cNvSpPr>
            <a:spLocks noGrp="1" noChangeArrowheads="1"/>
          </p:cNvSpPr>
          <p:nvPr>
            <p:ph type="title"/>
          </p:nvPr>
        </p:nvSpPr>
        <p:spPr/>
        <p:txBody>
          <a:bodyPr/>
          <a:lstStyle/>
          <a:p>
            <a:pPr eaLnBrk="1" hangingPunct="1">
              <a:defRPr/>
            </a:pPr>
            <a:endParaRPr lang="en-GB"/>
          </a:p>
        </p:txBody>
      </p:sp>
      <p:sp>
        <p:nvSpPr>
          <p:cNvPr id="25605" name="Rectangle 3"/>
          <p:cNvSpPr>
            <a:spLocks noGrp="1" noChangeArrowheads="1"/>
          </p:cNvSpPr>
          <p:nvPr>
            <p:ph type="body" idx="1"/>
          </p:nvPr>
        </p:nvSpPr>
        <p:spPr/>
        <p:txBody>
          <a:bodyPr/>
          <a:lstStyle/>
          <a:p>
            <a:pPr eaLnBrk="1" hangingPunct="1">
              <a:defRPr/>
            </a:pPr>
            <a:endParaRPr lang="en-GB"/>
          </a:p>
        </p:txBody>
      </p:sp>
      <p:pic>
        <p:nvPicPr>
          <p:cNvPr id="38918" name="Picture 4" descr="traditional-leads"/>
          <p:cNvPicPr>
            <a:picLocks noChangeAspect="1" noChangeArrowheads="1"/>
          </p:cNvPicPr>
          <p:nvPr/>
        </p:nvPicPr>
        <p:blipFill>
          <a:blip r:embed="rId2"/>
          <a:srcRect/>
          <a:stretch>
            <a:fillRect/>
          </a:stretch>
        </p:blipFill>
        <p:spPr bwMode="auto">
          <a:xfrm>
            <a:off x="228600" y="0"/>
            <a:ext cx="9144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b="1" dirty="0"/>
              <a:t>Einthoven law</a:t>
            </a:r>
            <a:endParaRPr lang="en-IN" dirty="0"/>
          </a:p>
        </p:txBody>
      </p:sp>
      <p:sp>
        <p:nvSpPr>
          <p:cNvPr id="3" name="Content Placeholder 2"/>
          <p:cNvSpPr>
            <a:spLocks noGrp="1"/>
          </p:cNvSpPr>
          <p:nvPr>
            <p:ph idx="1"/>
          </p:nvPr>
        </p:nvSpPr>
        <p:spPr/>
        <p:txBody>
          <a:bodyPr/>
          <a:lstStyle/>
          <a:p>
            <a:pPr>
              <a:defRPr/>
            </a:pPr>
            <a:r>
              <a:rPr lang="en-IN" dirty="0"/>
              <a:t>According to this law, in a </a:t>
            </a:r>
            <a:r>
              <a:rPr lang="en-IN" dirty="0" err="1"/>
              <a:t>ectrocardiogram</a:t>
            </a:r>
            <a:r>
              <a:rPr lang="en-IN" dirty="0"/>
              <a:t> the potential of any wave or complex in lead II is equal to the sum of its potentials in leads I and III.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t>Standard Limb Leads</a:t>
            </a:r>
          </a:p>
        </p:txBody>
      </p:sp>
      <p:pic>
        <p:nvPicPr>
          <p:cNvPr id="40963" name="Picture 4" descr="axis2"/>
          <p:cNvPicPr>
            <a:picLocks noChangeAspect="1" noChangeArrowheads="1"/>
          </p:cNvPicPr>
          <p:nvPr/>
        </p:nvPicPr>
        <p:blipFill>
          <a:blip r:embed="rId2"/>
          <a:srcRect/>
          <a:stretch>
            <a:fillRect/>
          </a:stretch>
        </p:blipFill>
        <p:spPr bwMode="auto">
          <a:xfrm>
            <a:off x="1981200" y="1676400"/>
            <a:ext cx="5181600" cy="48482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defRPr/>
            </a:pPr>
            <a:r>
              <a:rPr lang="en-IN" b="1" dirty="0"/>
              <a:t>Augmented Limb Leads</a:t>
            </a:r>
            <a:br>
              <a:rPr lang="en-IN" b="1" dirty="0"/>
            </a:br>
            <a:endParaRPr lang="en-IN" dirty="0"/>
          </a:p>
        </p:txBody>
      </p:sp>
      <p:sp>
        <p:nvSpPr>
          <p:cNvPr id="3" name="Content Placeholder 2"/>
          <p:cNvSpPr>
            <a:spLocks noGrp="1"/>
          </p:cNvSpPr>
          <p:nvPr>
            <p:ph idx="1"/>
          </p:nvPr>
        </p:nvSpPr>
        <p:spPr/>
        <p:txBody>
          <a:bodyPr/>
          <a:lstStyle/>
          <a:p>
            <a:pPr>
              <a:defRPr/>
            </a:pPr>
            <a:r>
              <a:rPr lang="en-IN" sz="2400" b="1" dirty="0"/>
              <a:t>The same three leads that form the standard leads also form the three </a:t>
            </a:r>
            <a:r>
              <a:rPr lang="en-IN" sz="2400" b="1" dirty="0" err="1"/>
              <a:t>unipolar</a:t>
            </a:r>
            <a:r>
              <a:rPr lang="en-IN" sz="2400" b="1" dirty="0"/>
              <a:t> leads known as the augmented leads. These three leads are referred to as </a:t>
            </a:r>
            <a:r>
              <a:rPr lang="en-IN" sz="2400" b="1" dirty="0" err="1"/>
              <a:t>aVR</a:t>
            </a:r>
            <a:r>
              <a:rPr lang="en-IN" sz="2400" b="1" dirty="0"/>
              <a:t> (right arm), </a:t>
            </a:r>
            <a:r>
              <a:rPr lang="en-IN" sz="2400" b="1" dirty="0" err="1"/>
              <a:t>aVL</a:t>
            </a:r>
            <a:r>
              <a:rPr lang="en-IN" sz="2400" b="1" dirty="0"/>
              <a:t> (left arm) and </a:t>
            </a:r>
            <a:r>
              <a:rPr lang="en-IN" sz="2400" b="1" dirty="0" err="1"/>
              <a:t>aVF</a:t>
            </a:r>
            <a:r>
              <a:rPr lang="en-IN" sz="2400" b="1" dirty="0"/>
              <a:t> (left leg) and also record a change in electric potential in the frontal plane.</a:t>
            </a:r>
          </a:p>
          <a:p>
            <a:pPr>
              <a:defRPr/>
            </a:pPr>
            <a:r>
              <a:rPr lang="en-IN" sz="2400" b="1" dirty="0"/>
              <a:t>These leads are </a:t>
            </a:r>
            <a:r>
              <a:rPr lang="en-IN" sz="2400" b="1" dirty="0" err="1"/>
              <a:t>unipolar</a:t>
            </a:r>
            <a:r>
              <a:rPr lang="en-IN" sz="2400" b="1" dirty="0"/>
              <a:t> in that they measure the electric potential at one point with respect to a null point (one which doesn't register any significant variation in electric potential during contraction of the heart).</a:t>
            </a:r>
          </a:p>
          <a:p>
            <a:pPr>
              <a:defRPr/>
            </a:pPr>
            <a:endParaRPr lang="en-IN" sz="2400" b="1" dirty="0"/>
          </a:p>
          <a:p>
            <a:pPr>
              <a:defRPr/>
            </a:pPr>
            <a:endParaRPr lang="en-IN" sz="2400" b="1" dirty="0"/>
          </a:p>
          <a:p>
            <a:pPr>
              <a:defRPr/>
            </a:pP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endParaRPr lang="en-GB"/>
          </a:p>
        </p:txBody>
      </p:sp>
      <p:sp>
        <p:nvSpPr>
          <p:cNvPr id="33795" name="Content Placeholder 2"/>
          <p:cNvSpPr>
            <a:spLocks noGrp="1"/>
          </p:cNvSpPr>
          <p:nvPr>
            <p:ph sz="quarter" idx="1"/>
          </p:nvPr>
        </p:nvSpPr>
        <p:spPr/>
        <p:txBody>
          <a:bodyPr/>
          <a:lstStyle/>
          <a:p>
            <a:pPr>
              <a:defRPr/>
            </a:pPr>
            <a:endParaRPr lang="en-GB"/>
          </a:p>
        </p:txBody>
      </p:sp>
      <p:pic>
        <p:nvPicPr>
          <p:cNvPr id="6148" name="Picture 2"/>
          <p:cNvPicPr>
            <a:picLocks noChangeAspect="1" noChangeArrowheads="1"/>
          </p:cNvPicPr>
          <p:nvPr/>
        </p:nvPicPr>
        <p:blipFill>
          <a:blip r:embed="rId2"/>
          <a:srcRect/>
          <a:stretch>
            <a:fillRect/>
          </a:stretch>
        </p:blipFill>
        <p:spPr bwMode="auto">
          <a:xfrm>
            <a:off x="684213" y="196850"/>
            <a:ext cx="7991475" cy="65436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defRPr/>
            </a:pPr>
            <a:r>
              <a:rPr lang="en-IN" sz="2800" dirty="0"/>
              <a:t>This null point is obtained for each lead by adding the potential from the other two leads. For example, in lead </a:t>
            </a:r>
            <a:r>
              <a:rPr lang="en-IN" sz="2800" dirty="0" err="1"/>
              <a:t>aVR</a:t>
            </a:r>
            <a:r>
              <a:rPr lang="en-IN" sz="2800" dirty="0"/>
              <a:t>, the electric potential of the right arm is compared to a null point which is obtained by adding together the potential of lead </a:t>
            </a:r>
            <a:r>
              <a:rPr lang="en-IN" sz="2800" dirty="0" err="1"/>
              <a:t>aVL</a:t>
            </a:r>
            <a:r>
              <a:rPr lang="en-IN" sz="2800" dirty="0"/>
              <a:t> and lead </a:t>
            </a:r>
            <a:r>
              <a:rPr lang="en-IN" sz="2800" dirty="0" err="1"/>
              <a:t>aVF</a:t>
            </a:r>
            <a:r>
              <a:rPr lang="en-IN" sz="2800" dirty="0"/>
              <a:t>.</a:t>
            </a:r>
          </a:p>
        </p:txBody>
      </p:sp>
      <p:sp>
        <p:nvSpPr>
          <p:cNvPr id="43012" name="AutoShape 2" descr="data:image/png;base64,iVBORw0KGgoAAAANSUhEUgAAAlgAAAHLCAYAAAAUfOasAAAWvUlEQVR4Xu3WMREAAAgDMerfNCZ+DAI65Bh+5wgQIECAAAECBFKBpWvGCBAgQIAAAQIETmB5Ag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PBnsAHM2ilAw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
        <p:nvSpPr>
          <p:cNvPr id="43013" name="AutoShape 4" descr="data:image/png;base64,iVBORw0KGgoAAAANSUhEUgAAAlgAAAHLCAYAAAAUfOasAAAWvUlEQVR4Xu3WMREAAAgDMerfNCZ+DAI65Bh+5wgQIECAAAECBFKBpWvGCBAgQIAAAQIETmB5Ag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PBnsAHM2ilAw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
        <p:nvSpPr>
          <p:cNvPr id="43014" name="AutoShape 6" descr="data:image/png;base64,iVBORw0KGgoAAAANSUhEUgAAAlgAAAHLCAYAAAAUfOasAAAWvUlEQVR4Xu3WMREAAAgDMerfNCZ+DAI65Bh+5wgQIECAAAECBFKBpWvGCBAgQIAAAQIETmB5Ag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gAABAgQIECAQCwisGNQcAQIECBAgQEBg+QECBAgQIECAQCwgsGJQcwQIECBAgAABgeUHCBAgQIAAAQKxgMCKQc0RIECAAAECBASWHyBAgAABAgQIxAICKwY1R4AAAQIECBAQWH6AAAECBAgQIBALCKwY1BwBAgQIECBAQGD5AQIECBAgQIBALPBnsAHM2ilAw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dirty="0"/>
          </a:p>
        </p:txBody>
      </p:sp>
      <p:sp>
        <p:nvSpPr>
          <p:cNvPr id="3" name="Content Placeholder 2"/>
          <p:cNvSpPr>
            <a:spLocks noGrp="1"/>
          </p:cNvSpPr>
          <p:nvPr>
            <p:ph idx="1"/>
          </p:nvPr>
        </p:nvSpPr>
        <p:spPr/>
        <p:txBody>
          <a:bodyPr/>
          <a:lstStyle/>
          <a:p>
            <a:pPr>
              <a:defRPr/>
            </a:pPr>
            <a:endParaRPr lang="en-IN"/>
          </a:p>
        </p:txBody>
      </p:sp>
      <p:pic>
        <p:nvPicPr>
          <p:cNvPr id="44036" name="Picture 2"/>
          <p:cNvPicPr>
            <a:picLocks noChangeAspect="1" noChangeArrowheads="1"/>
          </p:cNvPicPr>
          <p:nvPr/>
        </p:nvPicPr>
        <p:blipFill>
          <a:blip r:embed="rId2"/>
          <a:srcRect/>
          <a:stretch>
            <a:fillRect/>
          </a:stretch>
        </p:blipFill>
        <p:spPr bwMode="auto">
          <a:xfrm>
            <a:off x="533400" y="533400"/>
            <a:ext cx="7934325" cy="6019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a:t>Augmented Limb Leads</a:t>
            </a:r>
          </a:p>
        </p:txBody>
      </p:sp>
      <p:pic>
        <p:nvPicPr>
          <p:cNvPr id="45059" name="Picture 4" descr="axis3"/>
          <p:cNvPicPr>
            <a:picLocks noChangeAspect="1" noChangeArrowheads="1"/>
          </p:cNvPicPr>
          <p:nvPr/>
        </p:nvPicPr>
        <p:blipFill>
          <a:blip r:embed="rId2"/>
          <a:srcRect/>
          <a:stretch>
            <a:fillRect/>
          </a:stretch>
        </p:blipFill>
        <p:spPr bwMode="auto">
          <a:xfrm>
            <a:off x="1981200" y="1676400"/>
            <a:ext cx="5257800" cy="47879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a:t>All Limb Leads</a:t>
            </a:r>
          </a:p>
        </p:txBody>
      </p:sp>
      <p:pic>
        <p:nvPicPr>
          <p:cNvPr id="46083" name="Picture 4" descr="axis4"/>
          <p:cNvPicPr>
            <a:picLocks noChangeAspect="1" noChangeArrowheads="1"/>
          </p:cNvPicPr>
          <p:nvPr/>
        </p:nvPicPr>
        <p:blipFill>
          <a:blip r:embed="rId2"/>
          <a:srcRect/>
          <a:stretch>
            <a:fillRect/>
          </a:stretch>
        </p:blipFill>
        <p:spPr bwMode="auto">
          <a:xfrm>
            <a:off x="2057400" y="1676400"/>
            <a:ext cx="5181600" cy="47180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1"/>
          </p:nvPr>
        </p:nvSpPr>
        <p:spPr>
          <a:xfrm>
            <a:off x="457200" y="6243638"/>
            <a:ext cx="2133600" cy="457200"/>
          </a:xfrm>
        </p:spPr>
        <p:txBody>
          <a:bodyPr/>
          <a:lstStyle/>
          <a:p>
            <a:pPr algn="l">
              <a:defRPr/>
            </a:pPr>
            <a:r>
              <a:rPr lang="en-US"/>
              <a:t>Dr. SHWETA GORE TIWARI</a:t>
            </a:r>
          </a:p>
        </p:txBody>
      </p:sp>
      <p:sp>
        <p:nvSpPr>
          <p:cNvPr id="32771" name="Date Placeholder 5"/>
          <p:cNvSpPr>
            <a:spLocks noGrp="1"/>
          </p:cNvSpPr>
          <p:nvPr>
            <p:ph type="dt" sz="quarter" idx="10"/>
          </p:nvPr>
        </p:nvSpPr>
        <p:spPr>
          <a:xfrm>
            <a:off x="6553200" y="6243638"/>
            <a:ext cx="2133600" cy="457200"/>
          </a:xfrm>
        </p:spPr>
        <p:txBody>
          <a:bodyPr/>
          <a:lstStyle/>
          <a:p>
            <a:pPr algn="r">
              <a:defRPr/>
            </a:pPr>
            <a:fld id="{5A9E204B-0258-41E4-AB38-A5A76D97D1FE}" type="datetime1">
              <a:rPr lang="en-US" smtClean="0"/>
              <a:pPr algn="r">
                <a:defRPr/>
              </a:pPr>
              <a:t>6/18/2024</a:t>
            </a:fld>
            <a:endParaRPr lang="en-US"/>
          </a:p>
        </p:txBody>
      </p:sp>
      <p:sp>
        <p:nvSpPr>
          <p:cNvPr id="32772" name="Rectangle 3"/>
          <p:cNvSpPr>
            <a:spLocks noGrp="1" noChangeArrowheads="1"/>
          </p:cNvSpPr>
          <p:nvPr>
            <p:ph type="body" idx="1"/>
          </p:nvPr>
        </p:nvSpPr>
        <p:spPr>
          <a:xfrm>
            <a:off x="457200" y="533400"/>
            <a:ext cx="8229600" cy="5334000"/>
          </a:xfrm>
        </p:spPr>
        <p:txBody>
          <a:bodyPr/>
          <a:lstStyle/>
          <a:p>
            <a:pPr eaLnBrk="1" hangingPunct="1">
              <a:defRPr/>
            </a:pPr>
            <a:r>
              <a:rPr lang="en-US"/>
              <a:t>Chest leads</a:t>
            </a:r>
          </a:p>
          <a:p>
            <a:pPr eaLnBrk="1" hangingPunct="1">
              <a:defRPr/>
            </a:pPr>
            <a:endParaRPr lang="en-US"/>
          </a:p>
        </p:txBody>
      </p:sp>
      <p:pic>
        <p:nvPicPr>
          <p:cNvPr id="47109" name="Picture 4" descr="precordial1"/>
          <p:cNvPicPr>
            <a:picLocks noChangeAspect="1" noChangeArrowheads="1"/>
          </p:cNvPicPr>
          <p:nvPr/>
        </p:nvPicPr>
        <p:blipFill>
          <a:blip r:embed="rId2"/>
          <a:srcRect/>
          <a:stretch>
            <a:fillRect/>
          </a:stretch>
        </p:blipFill>
        <p:spPr bwMode="auto">
          <a:xfrm>
            <a:off x="76200" y="1066800"/>
            <a:ext cx="8991600" cy="5715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eaLnBrk="1" hangingPunct="1">
              <a:defRPr/>
            </a:pPr>
            <a:r>
              <a:rPr lang="en-US"/>
              <a:t>Precordial Leads</a:t>
            </a:r>
          </a:p>
        </p:txBody>
      </p:sp>
      <p:pic>
        <p:nvPicPr>
          <p:cNvPr id="48131" name="Picture 5" descr="precordial leads"/>
          <p:cNvPicPr>
            <a:picLocks noChangeAspect="1" noChangeArrowheads="1"/>
          </p:cNvPicPr>
          <p:nvPr/>
        </p:nvPicPr>
        <p:blipFill>
          <a:blip r:embed="rId2"/>
          <a:srcRect/>
          <a:stretch>
            <a:fillRect/>
          </a:stretch>
        </p:blipFill>
        <p:spPr bwMode="auto">
          <a:xfrm>
            <a:off x="1371600" y="1981200"/>
            <a:ext cx="6324600" cy="39592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t>Summary of Leads</a:t>
            </a:r>
          </a:p>
        </p:txBody>
      </p:sp>
      <p:graphicFrame>
        <p:nvGraphicFramePr>
          <p:cNvPr id="41040" name="Group 80"/>
          <p:cNvGraphicFramePr>
            <a:graphicFrameLocks noGrp="1"/>
          </p:cNvGraphicFramePr>
          <p:nvPr/>
        </p:nvGraphicFramePr>
        <p:xfrm>
          <a:off x="609600" y="2057400"/>
          <a:ext cx="7924800" cy="2971800"/>
        </p:xfrm>
        <a:graphic>
          <a:graphicData uri="http://schemas.openxmlformats.org/drawingml/2006/table">
            <a:tbl>
              <a:tblPr/>
              <a:tblGrid>
                <a:gridCol w="1793875">
                  <a:extLst>
                    <a:ext uri="{9D8B030D-6E8A-4147-A177-3AD203B41FA5}">
                      <a16:colId xmlns:a16="http://schemas.microsoft.com/office/drawing/2014/main" val="20000"/>
                    </a:ext>
                  </a:extLst>
                </a:gridCol>
                <a:gridCol w="3140075">
                  <a:extLst>
                    <a:ext uri="{9D8B030D-6E8A-4147-A177-3AD203B41FA5}">
                      <a16:colId xmlns:a16="http://schemas.microsoft.com/office/drawing/2014/main" val="20001"/>
                    </a:ext>
                  </a:extLst>
                </a:gridCol>
                <a:gridCol w="2990850">
                  <a:extLst>
                    <a:ext uri="{9D8B030D-6E8A-4147-A177-3AD203B41FA5}">
                      <a16:colId xmlns:a16="http://schemas.microsoft.com/office/drawing/2014/main" val="20002"/>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Limb Leads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Precordial Leads</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Bipolar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I, II, III</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34" charset="0"/>
                        </a:rPr>
                        <a:t>(standard limb leads)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Unipolar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aVR, aVL, aVF </a:t>
                      </a: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34" charset="0"/>
                        </a:rPr>
                        <a:t>(augmented limb leads)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V</a:t>
                      </a:r>
                      <a:r>
                        <a:rPr kumimoji="0" lang="en-US" sz="2800" b="0" i="0" u="none" strike="noStrike" cap="none" normalizeH="0" baseline="-25000">
                          <a:ln>
                            <a:noFill/>
                          </a:ln>
                          <a:solidFill>
                            <a:schemeClr val="tx1"/>
                          </a:solidFill>
                          <a:effectLst>
                            <a:outerShdw blurRad="38100" dist="38100" dir="2700000" algn="tl">
                              <a:srgbClr val="000000"/>
                            </a:outerShdw>
                          </a:effectLst>
                          <a:latin typeface="Arial" pitchFamily="34" charset="0"/>
                        </a:rPr>
                        <a:t>1</a:t>
                      </a:r>
                      <a:r>
                        <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rPr>
                        <a:t>-V</a:t>
                      </a:r>
                      <a:r>
                        <a:rPr kumimoji="0" lang="en-US" sz="2800" b="0" i="0" u="none" strike="noStrike" cap="none" normalizeH="0" baseline="-2500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pPr eaLnBrk="1" hangingPunct="1">
              <a:defRPr/>
            </a:pPr>
            <a:r>
              <a:rPr lang="en-US" sz="3600"/>
              <a:t>Arrangement of Leads on the ECG</a:t>
            </a:r>
          </a:p>
        </p:txBody>
      </p:sp>
      <p:pic>
        <p:nvPicPr>
          <p:cNvPr id="50179" name="Picture 5" descr="leads8"/>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defRPr/>
            </a:pPr>
            <a:r>
              <a:rPr lang="en-US" sz="4000"/>
              <a:t>Anatomic Groups</a:t>
            </a:r>
            <a:br>
              <a:rPr lang="en-US" sz="4000"/>
            </a:br>
            <a:r>
              <a:rPr lang="en-US" sz="3200"/>
              <a:t>(Septum)</a:t>
            </a:r>
          </a:p>
        </p:txBody>
      </p:sp>
      <p:pic>
        <p:nvPicPr>
          <p:cNvPr id="51203" name="Picture 6" descr="leads3"/>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pPr eaLnBrk="1" hangingPunct="1">
              <a:defRPr/>
            </a:pPr>
            <a:r>
              <a:rPr lang="en-US" sz="4000"/>
              <a:t>Anatomic Groups</a:t>
            </a:r>
            <a:br>
              <a:rPr lang="en-US" sz="4000"/>
            </a:br>
            <a:r>
              <a:rPr lang="en-US" sz="3200"/>
              <a:t>(Anterior Wall)</a:t>
            </a:r>
          </a:p>
        </p:txBody>
      </p:sp>
      <p:pic>
        <p:nvPicPr>
          <p:cNvPr id="52227" name="Picture 6" descr="leads4"/>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7813"/>
            <a:ext cx="8229600" cy="941387"/>
          </a:xfrm>
        </p:spPr>
        <p:txBody>
          <a:bodyPr/>
          <a:lstStyle/>
          <a:p>
            <a:pPr eaLnBrk="1" hangingPunct="1">
              <a:defRPr/>
            </a:pPr>
            <a:r>
              <a:rPr lang="en-US" sz="4000"/>
              <a:t>The Normal Conduction System</a:t>
            </a:r>
          </a:p>
        </p:txBody>
      </p:sp>
      <p:pic>
        <p:nvPicPr>
          <p:cNvPr id="7171" name="Picture 5" descr="conduction3"/>
          <p:cNvPicPr>
            <a:picLocks noChangeAspect="1" noChangeArrowheads="1"/>
          </p:cNvPicPr>
          <p:nvPr/>
        </p:nvPicPr>
        <p:blipFill>
          <a:blip r:embed="rId2"/>
          <a:srcRect/>
          <a:stretch>
            <a:fillRect/>
          </a:stretch>
        </p:blipFill>
        <p:spPr bwMode="auto">
          <a:xfrm>
            <a:off x="1447800" y="1447800"/>
            <a:ext cx="6172200" cy="47307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pPr eaLnBrk="1" hangingPunct="1">
              <a:defRPr/>
            </a:pPr>
            <a:r>
              <a:rPr lang="en-US" sz="4000"/>
              <a:t>Anatomic Groups</a:t>
            </a:r>
            <a:br>
              <a:rPr lang="en-US" sz="4000"/>
            </a:br>
            <a:r>
              <a:rPr lang="en-US" sz="3200"/>
              <a:t>(Lateral Wall)</a:t>
            </a:r>
          </a:p>
        </p:txBody>
      </p:sp>
      <p:pic>
        <p:nvPicPr>
          <p:cNvPr id="53251" name="Picture 6" descr="leads5"/>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pPr eaLnBrk="1" hangingPunct="1">
              <a:defRPr/>
            </a:pPr>
            <a:r>
              <a:rPr lang="en-US" sz="4000"/>
              <a:t>Anatomic Groups</a:t>
            </a:r>
            <a:br>
              <a:rPr lang="en-US" sz="4000"/>
            </a:br>
            <a:r>
              <a:rPr lang="en-US" sz="3200"/>
              <a:t>(Inferior Wall)</a:t>
            </a:r>
          </a:p>
        </p:txBody>
      </p:sp>
      <p:pic>
        <p:nvPicPr>
          <p:cNvPr id="54275" name="Picture 6" descr="leads6"/>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4000"/>
              <a:t>Anatomic Groups</a:t>
            </a:r>
            <a:br>
              <a:rPr lang="en-US" sz="4000"/>
            </a:br>
            <a:r>
              <a:rPr lang="en-US" sz="3200"/>
              <a:t>(Summary)</a:t>
            </a:r>
          </a:p>
        </p:txBody>
      </p:sp>
      <p:pic>
        <p:nvPicPr>
          <p:cNvPr id="55299" name="Picture 5" descr="leads2"/>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a:t>The QRS Axis</a:t>
            </a:r>
          </a:p>
        </p:txBody>
      </p:sp>
      <p:sp>
        <p:nvSpPr>
          <p:cNvPr id="70659" name="Rectangle 3"/>
          <p:cNvSpPr>
            <a:spLocks noGrp="1" noChangeArrowheads="1"/>
          </p:cNvSpPr>
          <p:nvPr>
            <p:ph type="body" idx="1"/>
          </p:nvPr>
        </p:nvSpPr>
        <p:spPr>
          <a:xfrm>
            <a:off x="457200" y="1828800"/>
            <a:ext cx="8229600" cy="4302125"/>
          </a:xfrm>
        </p:spPr>
        <p:txBody>
          <a:bodyPr/>
          <a:lstStyle/>
          <a:p>
            <a:pPr eaLnBrk="1" hangingPunct="1">
              <a:buFont typeface="Wingdings" pitchFamily="2" charset="2"/>
              <a:buNone/>
              <a:defRPr/>
            </a:pPr>
            <a:r>
              <a:rPr lang="en-US"/>
              <a:t>The QRS axis represents the net overall direction of the heart’s electrical activity.</a:t>
            </a:r>
          </a:p>
          <a:p>
            <a:pPr eaLnBrk="1" hangingPunct="1">
              <a:buFont typeface="Wingdings" pitchFamily="2" charset="2"/>
              <a:buNone/>
              <a:defRPr/>
            </a:pPr>
            <a:endParaRPr lang="en-US"/>
          </a:p>
          <a:p>
            <a:pPr eaLnBrk="1" hangingPunct="1">
              <a:buFont typeface="Wingdings" pitchFamily="2" charset="2"/>
              <a:buNone/>
              <a:defRPr/>
            </a:pPr>
            <a:r>
              <a:rPr lang="en-US"/>
              <a:t>Abnormalities of axis can hint at:</a:t>
            </a:r>
          </a:p>
          <a:p>
            <a:pPr eaLnBrk="1" hangingPunct="1">
              <a:buFont typeface="Wingdings" pitchFamily="2" charset="2"/>
              <a:buNone/>
              <a:defRPr/>
            </a:pPr>
            <a:r>
              <a:rPr lang="en-US"/>
              <a:t>		Ventricular enlargement</a:t>
            </a:r>
          </a:p>
          <a:p>
            <a:pPr eaLnBrk="1" hangingPunct="1">
              <a:buFont typeface="Wingdings" pitchFamily="2" charset="2"/>
              <a:buNone/>
              <a:defRPr/>
            </a:pPr>
            <a:r>
              <a:rPr lang="en-US"/>
              <a:t>		Conduction blocks (i.e. hemiblocks)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animEffect transition="in" filter="fade">
                                      <p:cBhvr>
                                        <p:cTn id="7" dur="1000"/>
                                        <p:tgtEl>
                                          <p:spTgt spid="70659">
                                            <p:txEl>
                                              <p:pRg st="3" end="3"/>
                                            </p:txEl>
                                          </p:spTgt>
                                        </p:tgtEl>
                                      </p:cBhvr>
                                    </p:animEffect>
                                    <p:anim calcmode="lin" valueType="num">
                                      <p:cBhvr>
                                        <p:cTn id="8" dur="10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06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659">
                                            <p:txEl>
                                              <p:pRg st="4" end="4"/>
                                            </p:txEl>
                                          </p:spTgt>
                                        </p:tgtEl>
                                        <p:attrNameLst>
                                          <p:attrName>style.visibility</p:attrName>
                                        </p:attrNameLst>
                                      </p:cBhvr>
                                      <p:to>
                                        <p:strVal val="visible"/>
                                      </p:to>
                                    </p:set>
                                    <p:animEffect transition="in" filter="fade">
                                      <p:cBhvr>
                                        <p:cTn id="14" dur="1000"/>
                                        <p:tgtEl>
                                          <p:spTgt spid="70659">
                                            <p:txEl>
                                              <p:pRg st="4" end="4"/>
                                            </p:txEl>
                                          </p:spTgt>
                                        </p:tgtEl>
                                      </p:cBhvr>
                                    </p:animEffect>
                                    <p:anim calcmode="lin" valueType="num">
                                      <p:cBhvr>
                                        <p:cTn id="15" dur="10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06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a:t>The QRS Axis</a:t>
            </a:r>
          </a:p>
        </p:txBody>
      </p:sp>
      <p:sp>
        <p:nvSpPr>
          <p:cNvPr id="57347" name="Text Box 5"/>
          <p:cNvSpPr txBox="1">
            <a:spLocks noChangeArrowheads="1"/>
          </p:cNvSpPr>
          <p:nvPr/>
        </p:nvSpPr>
        <p:spPr bwMode="auto">
          <a:xfrm>
            <a:off x="152400" y="1676400"/>
            <a:ext cx="4267200" cy="4108450"/>
          </a:xfrm>
          <a:prstGeom prst="rect">
            <a:avLst/>
          </a:prstGeom>
          <a:noFill/>
          <a:ln w="9525">
            <a:noFill/>
            <a:miter lim="800000"/>
            <a:headEnd/>
            <a:tailEnd/>
          </a:ln>
        </p:spPr>
        <p:txBody>
          <a:bodyPr>
            <a:spAutoFit/>
          </a:bodyPr>
          <a:lstStyle/>
          <a:p>
            <a:pPr>
              <a:spcBef>
                <a:spcPct val="50000"/>
              </a:spcBef>
            </a:pPr>
            <a:r>
              <a:rPr lang="en-US" sz="2400"/>
              <a:t>By near-consensus, the normal QRS axis is defined as ranging from -30</a:t>
            </a:r>
            <a:r>
              <a:rPr lang="en-US" sz="2400">
                <a:cs typeface="Arial" charset="0"/>
              </a:rPr>
              <a:t>°</a:t>
            </a:r>
            <a:r>
              <a:rPr lang="en-US" sz="2400"/>
              <a:t> to +90</a:t>
            </a:r>
            <a:r>
              <a:rPr lang="en-US" sz="2400">
                <a:cs typeface="Arial" charset="0"/>
              </a:rPr>
              <a:t>°</a:t>
            </a:r>
            <a:r>
              <a:rPr lang="en-US" sz="2400"/>
              <a:t>.</a:t>
            </a:r>
          </a:p>
          <a:p>
            <a:pPr>
              <a:spcBef>
                <a:spcPct val="50000"/>
              </a:spcBef>
            </a:pPr>
            <a:endParaRPr lang="en-US" sz="2400"/>
          </a:p>
          <a:p>
            <a:pPr>
              <a:spcBef>
                <a:spcPct val="50000"/>
              </a:spcBef>
            </a:pPr>
            <a:r>
              <a:rPr lang="en-US" sz="2400"/>
              <a:t>-30</a:t>
            </a:r>
            <a:r>
              <a:rPr lang="en-US" sz="2400">
                <a:cs typeface="Arial" charset="0"/>
              </a:rPr>
              <a:t>°</a:t>
            </a:r>
            <a:r>
              <a:rPr lang="en-US" sz="2400"/>
              <a:t> to -90</a:t>
            </a:r>
            <a:r>
              <a:rPr lang="en-US" sz="2400">
                <a:cs typeface="Arial" charset="0"/>
              </a:rPr>
              <a:t>°</a:t>
            </a:r>
            <a:r>
              <a:rPr lang="en-US" sz="2400"/>
              <a:t> is referred to as a left axis deviation (LAD)</a:t>
            </a:r>
          </a:p>
          <a:p>
            <a:pPr>
              <a:spcBef>
                <a:spcPct val="50000"/>
              </a:spcBef>
            </a:pPr>
            <a:endParaRPr lang="en-US" sz="2400"/>
          </a:p>
          <a:p>
            <a:pPr>
              <a:spcBef>
                <a:spcPct val="50000"/>
              </a:spcBef>
            </a:pPr>
            <a:r>
              <a:rPr lang="en-US" sz="2400"/>
              <a:t>+90</a:t>
            </a:r>
            <a:r>
              <a:rPr lang="en-US" sz="2400">
                <a:cs typeface="Arial" charset="0"/>
              </a:rPr>
              <a:t>°</a:t>
            </a:r>
            <a:r>
              <a:rPr lang="en-US" sz="2400"/>
              <a:t> to +180</a:t>
            </a:r>
            <a:r>
              <a:rPr lang="en-US" sz="2400">
                <a:cs typeface="Arial" charset="0"/>
              </a:rPr>
              <a:t>°</a:t>
            </a:r>
            <a:r>
              <a:rPr lang="en-US" sz="2400"/>
              <a:t> is referred to as a right axis deviation (RAD)</a:t>
            </a:r>
          </a:p>
        </p:txBody>
      </p:sp>
      <p:pic>
        <p:nvPicPr>
          <p:cNvPr id="57348" name="Picture 6" descr="axis5"/>
          <p:cNvPicPr>
            <a:picLocks noChangeAspect="1" noChangeArrowheads="1"/>
          </p:cNvPicPr>
          <p:nvPr/>
        </p:nvPicPr>
        <p:blipFill>
          <a:blip r:embed="rId2"/>
          <a:srcRect/>
          <a:stretch>
            <a:fillRect/>
          </a:stretch>
        </p:blipFill>
        <p:spPr bwMode="auto">
          <a:xfrm>
            <a:off x="4724400" y="1752600"/>
            <a:ext cx="4114800" cy="37449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a:t>Determining the Axis</a:t>
            </a:r>
          </a:p>
        </p:txBody>
      </p:sp>
      <p:sp>
        <p:nvSpPr>
          <p:cNvPr id="73731" name="Rectangle 3"/>
          <p:cNvSpPr>
            <a:spLocks noGrp="1" noChangeArrowheads="1"/>
          </p:cNvSpPr>
          <p:nvPr>
            <p:ph type="body" idx="1"/>
          </p:nvPr>
        </p:nvSpPr>
        <p:spPr>
          <a:xfrm>
            <a:off x="457200" y="2057400"/>
            <a:ext cx="8229600" cy="4073525"/>
          </a:xfrm>
        </p:spPr>
        <p:txBody>
          <a:bodyPr/>
          <a:lstStyle/>
          <a:p>
            <a:pPr eaLnBrk="1" hangingPunct="1">
              <a:defRPr/>
            </a:pPr>
            <a:r>
              <a:rPr lang="en-US"/>
              <a:t>The Quadrant Approach</a:t>
            </a:r>
          </a:p>
          <a:p>
            <a:pPr eaLnBrk="1" hangingPunct="1">
              <a:defRPr/>
            </a:pPr>
            <a:endParaRPr lang="en-US"/>
          </a:p>
          <a:p>
            <a:pPr eaLnBrk="1" hangingPunct="1">
              <a:defRPr/>
            </a:pPr>
            <a:r>
              <a:rPr lang="en-US"/>
              <a:t>The Equiphasic Approach</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l="4630" t="16056" r="59259" b="6611"/>
          <a:stretch>
            <a:fillRect/>
          </a:stretch>
        </p:blipFill>
        <p:spPr bwMode="auto">
          <a:xfrm>
            <a:off x="457200" y="304800"/>
            <a:ext cx="8229600" cy="62484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l="8403" t="13389" r="53782" b="9278"/>
          <a:stretch>
            <a:fillRect/>
          </a:stretch>
        </p:blipFill>
        <p:spPr bwMode="auto">
          <a:xfrm>
            <a:off x="533400" y="304800"/>
            <a:ext cx="8077200" cy="59436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srcRect l="3125" t="17778" r="49374" b="12222"/>
          <a:stretch>
            <a:fillRect/>
          </a:stretch>
        </p:blipFill>
        <p:spPr bwMode="auto">
          <a:xfrm>
            <a:off x="533400" y="762000"/>
            <a:ext cx="8229600" cy="5486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a:t>Determining the Axis</a:t>
            </a:r>
          </a:p>
        </p:txBody>
      </p:sp>
      <p:pic>
        <p:nvPicPr>
          <p:cNvPr id="59395" name="Picture 4" descr="axis7"/>
          <p:cNvPicPr>
            <a:picLocks noChangeAspect="1" noChangeArrowheads="1"/>
          </p:cNvPicPr>
          <p:nvPr/>
        </p:nvPicPr>
        <p:blipFill>
          <a:blip r:embed="rId2"/>
          <a:srcRect/>
          <a:stretch>
            <a:fillRect/>
          </a:stretch>
        </p:blipFill>
        <p:spPr bwMode="auto">
          <a:xfrm>
            <a:off x="838200" y="1905000"/>
            <a:ext cx="1787525" cy="3048000"/>
          </a:xfrm>
          <a:prstGeom prst="rect">
            <a:avLst/>
          </a:prstGeom>
          <a:noFill/>
          <a:ln w="9525">
            <a:noFill/>
            <a:miter lim="800000"/>
            <a:headEnd/>
            <a:tailEnd/>
          </a:ln>
        </p:spPr>
      </p:pic>
      <p:pic>
        <p:nvPicPr>
          <p:cNvPr id="59396" name="Picture 5" descr="axis8"/>
          <p:cNvPicPr>
            <a:picLocks noChangeAspect="1" noChangeArrowheads="1"/>
          </p:cNvPicPr>
          <p:nvPr/>
        </p:nvPicPr>
        <p:blipFill>
          <a:blip r:embed="rId3"/>
          <a:srcRect/>
          <a:stretch>
            <a:fillRect/>
          </a:stretch>
        </p:blipFill>
        <p:spPr bwMode="auto">
          <a:xfrm>
            <a:off x="3733800" y="1905000"/>
            <a:ext cx="1785938" cy="3048000"/>
          </a:xfrm>
          <a:prstGeom prst="rect">
            <a:avLst/>
          </a:prstGeom>
          <a:noFill/>
          <a:ln w="9525">
            <a:noFill/>
            <a:miter lim="800000"/>
            <a:headEnd/>
            <a:tailEnd/>
          </a:ln>
        </p:spPr>
      </p:pic>
      <p:pic>
        <p:nvPicPr>
          <p:cNvPr id="59397" name="Picture 6" descr="axis9"/>
          <p:cNvPicPr>
            <a:picLocks noChangeAspect="1" noChangeArrowheads="1"/>
          </p:cNvPicPr>
          <p:nvPr/>
        </p:nvPicPr>
        <p:blipFill>
          <a:blip r:embed="rId4"/>
          <a:srcRect/>
          <a:stretch>
            <a:fillRect/>
          </a:stretch>
        </p:blipFill>
        <p:spPr bwMode="auto">
          <a:xfrm>
            <a:off x="6629400" y="1905000"/>
            <a:ext cx="1787525" cy="3048000"/>
          </a:xfrm>
          <a:prstGeom prst="rect">
            <a:avLst/>
          </a:prstGeom>
          <a:noFill/>
          <a:ln w="9525">
            <a:noFill/>
            <a:miter lim="800000"/>
            <a:headEnd/>
            <a:tailEnd/>
          </a:ln>
        </p:spPr>
      </p:pic>
      <p:sp>
        <p:nvSpPr>
          <p:cNvPr id="59398" name="Text Box 7"/>
          <p:cNvSpPr txBox="1">
            <a:spLocks noChangeArrowheads="1"/>
          </p:cNvSpPr>
          <p:nvPr/>
        </p:nvSpPr>
        <p:spPr bwMode="auto">
          <a:xfrm>
            <a:off x="533400" y="5257800"/>
            <a:ext cx="2362200" cy="822325"/>
          </a:xfrm>
          <a:prstGeom prst="rect">
            <a:avLst/>
          </a:prstGeom>
          <a:noFill/>
          <a:ln w="9525">
            <a:noFill/>
            <a:miter lim="800000"/>
            <a:headEnd/>
            <a:tailEnd/>
          </a:ln>
        </p:spPr>
        <p:txBody>
          <a:bodyPr>
            <a:spAutoFit/>
          </a:bodyPr>
          <a:lstStyle/>
          <a:p>
            <a:pPr algn="ctr">
              <a:spcBef>
                <a:spcPct val="50000"/>
              </a:spcBef>
            </a:pPr>
            <a:r>
              <a:rPr lang="en-US" sz="2400"/>
              <a:t>Predominantly Positive</a:t>
            </a:r>
          </a:p>
        </p:txBody>
      </p:sp>
      <p:sp>
        <p:nvSpPr>
          <p:cNvPr id="59399" name="Text Box 8"/>
          <p:cNvSpPr txBox="1">
            <a:spLocks noChangeArrowheads="1"/>
          </p:cNvSpPr>
          <p:nvPr/>
        </p:nvSpPr>
        <p:spPr bwMode="auto">
          <a:xfrm>
            <a:off x="3429000" y="5257800"/>
            <a:ext cx="2362200" cy="822325"/>
          </a:xfrm>
          <a:prstGeom prst="rect">
            <a:avLst/>
          </a:prstGeom>
          <a:noFill/>
          <a:ln w="9525">
            <a:noFill/>
            <a:miter lim="800000"/>
            <a:headEnd/>
            <a:tailEnd/>
          </a:ln>
        </p:spPr>
        <p:txBody>
          <a:bodyPr>
            <a:spAutoFit/>
          </a:bodyPr>
          <a:lstStyle/>
          <a:p>
            <a:pPr algn="ctr">
              <a:spcBef>
                <a:spcPct val="50000"/>
              </a:spcBef>
            </a:pPr>
            <a:r>
              <a:rPr lang="en-US" sz="2400"/>
              <a:t>Predominantly Negative</a:t>
            </a:r>
          </a:p>
        </p:txBody>
      </p:sp>
      <p:sp>
        <p:nvSpPr>
          <p:cNvPr id="59400" name="Text Box 9"/>
          <p:cNvSpPr txBox="1">
            <a:spLocks noChangeArrowheads="1"/>
          </p:cNvSpPr>
          <p:nvPr/>
        </p:nvSpPr>
        <p:spPr bwMode="auto">
          <a:xfrm>
            <a:off x="6705600" y="5257800"/>
            <a:ext cx="1752600" cy="457200"/>
          </a:xfrm>
          <a:prstGeom prst="rect">
            <a:avLst/>
          </a:prstGeom>
          <a:noFill/>
          <a:ln w="9525">
            <a:noFill/>
            <a:miter lim="800000"/>
            <a:headEnd/>
            <a:tailEnd/>
          </a:ln>
        </p:spPr>
        <p:txBody>
          <a:bodyPr>
            <a:spAutoFit/>
          </a:bodyPr>
          <a:lstStyle/>
          <a:p>
            <a:pPr>
              <a:spcBef>
                <a:spcPct val="50000"/>
              </a:spcBef>
            </a:pPr>
            <a:r>
              <a:rPr lang="en-US" sz="2400"/>
              <a:t>Equiphasic</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pPr eaLnBrk="1" hangingPunct="1">
              <a:defRPr/>
            </a:pPr>
            <a:r>
              <a:rPr lang="en-US" dirty="0"/>
              <a:t>What is an ECG?</a:t>
            </a:r>
          </a:p>
        </p:txBody>
      </p:sp>
      <p:sp>
        <p:nvSpPr>
          <p:cNvPr id="27651" name="Rectangle 3"/>
          <p:cNvSpPr>
            <a:spLocks noGrp="1" noChangeArrowheads="1"/>
          </p:cNvSpPr>
          <p:nvPr>
            <p:ph type="body" idx="1"/>
          </p:nvPr>
        </p:nvSpPr>
        <p:spPr>
          <a:xfrm>
            <a:off x="457200" y="1143000"/>
            <a:ext cx="8229600" cy="4530725"/>
          </a:xfrm>
        </p:spPr>
        <p:txBody>
          <a:bodyPr/>
          <a:lstStyle/>
          <a:p>
            <a:pPr marL="0" indent="0" eaLnBrk="1" hangingPunct="1">
              <a:buFont typeface="Arial" pitchFamily="34" charset="0"/>
              <a:buChar char="•"/>
              <a:defRPr/>
            </a:pPr>
            <a:r>
              <a:rPr lang="en-US" sz="2800" dirty="0"/>
              <a:t>The electrocardiogram (ECG) is a representation of the electrical events of the cardiac cycle.</a:t>
            </a:r>
          </a:p>
          <a:p>
            <a:pPr marL="0" indent="0" eaLnBrk="1" hangingPunct="1">
              <a:buFont typeface="Arial" pitchFamily="34" charset="0"/>
              <a:buChar char="•"/>
              <a:defRPr/>
            </a:pPr>
            <a:r>
              <a:rPr lang="en-IN" sz="2800" dirty="0"/>
              <a:t>An electrocardiogram — abbreviated as EKG or ECG — is a test that measures the electrical activity of the heartbeat. With each beat, an electrical impulse (or “wave”) travels through the heart. This wave causes the muscle to squeeze and pump blood from the heart.</a:t>
            </a:r>
            <a:endParaRPr lang="en-US" sz="2800" dirty="0"/>
          </a:p>
          <a:p>
            <a:pPr marL="0" indent="0" eaLnBrk="1" hangingPunct="1">
              <a:buFont typeface="Arial" pitchFamily="34" charset="0"/>
              <a:buChar char="•"/>
              <a:defRPr/>
            </a:pPr>
            <a:r>
              <a:rPr lang="en-US" sz="2800" dirty="0"/>
              <a:t>Each event has a distinctive waveform, the study of which can lead to greater insight into a patient’s cardiac </a:t>
            </a:r>
            <a:r>
              <a:rPr lang="en-US" sz="2800" dirty="0" err="1"/>
              <a:t>pathophysiology</a:t>
            </a:r>
            <a:r>
              <a:rPr lang="en-US"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a:t>The Quadrant Approach</a:t>
            </a:r>
          </a:p>
        </p:txBody>
      </p:sp>
      <p:sp>
        <p:nvSpPr>
          <p:cNvPr id="76803" name="Rectangle 3"/>
          <p:cNvSpPr>
            <a:spLocks noGrp="1" noChangeArrowheads="1"/>
          </p:cNvSpPr>
          <p:nvPr>
            <p:ph type="body" idx="1"/>
          </p:nvPr>
        </p:nvSpPr>
        <p:spPr>
          <a:xfrm>
            <a:off x="228600" y="1447800"/>
            <a:ext cx="8534400" cy="1752600"/>
          </a:xfrm>
        </p:spPr>
        <p:txBody>
          <a:bodyPr/>
          <a:lstStyle/>
          <a:p>
            <a:pPr marL="350838" indent="-350838" eaLnBrk="1" hangingPunct="1">
              <a:buFont typeface="Wingdings" pitchFamily="2" charset="2"/>
              <a:buNone/>
              <a:defRPr/>
            </a:pPr>
            <a:r>
              <a:rPr lang="en-US" sz="2400"/>
              <a:t>1. Examine the QRS complex in leads I and aVF to determine if they are predominantly positive or predominantly negative.  The combination should place the axis into one of the 4 quadrants below.</a:t>
            </a:r>
          </a:p>
        </p:txBody>
      </p:sp>
      <p:pic>
        <p:nvPicPr>
          <p:cNvPr id="60420" name="Picture 4" descr="axis10"/>
          <p:cNvPicPr>
            <a:picLocks noChangeAspect="1" noChangeArrowheads="1"/>
          </p:cNvPicPr>
          <p:nvPr/>
        </p:nvPicPr>
        <p:blipFill>
          <a:blip r:embed="rId2"/>
          <a:srcRect/>
          <a:stretch>
            <a:fillRect/>
          </a:stretch>
        </p:blipFill>
        <p:spPr bwMode="auto">
          <a:xfrm>
            <a:off x="1905000" y="3352800"/>
            <a:ext cx="5181600" cy="3216275"/>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a:t>The Quadrant Approach</a:t>
            </a:r>
          </a:p>
        </p:txBody>
      </p:sp>
      <p:sp>
        <p:nvSpPr>
          <p:cNvPr id="77827" name="Rectangle 3"/>
          <p:cNvSpPr>
            <a:spLocks noGrp="1" noChangeArrowheads="1"/>
          </p:cNvSpPr>
          <p:nvPr>
            <p:ph type="body" idx="1"/>
          </p:nvPr>
        </p:nvSpPr>
        <p:spPr>
          <a:xfrm>
            <a:off x="228600" y="1447800"/>
            <a:ext cx="8763000" cy="1752600"/>
          </a:xfrm>
        </p:spPr>
        <p:txBody>
          <a:bodyPr/>
          <a:lstStyle/>
          <a:p>
            <a:pPr marL="350838" indent="-350838" eaLnBrk="1" hangingPunct="1">
              <a:lnSpc>
                <a:spcPct val="90000"/>
              </a:lnSpc>
              <a:buFont typeface="Wingdings" pitchFamily="2" charset="2"/>
              <a:buNone/>
              <a:defRPr/>
            </a:pPr>
            <a:r>
              <a:rPr lang="en-US" sz="2400"/>
              <a:t>2. In the event that LAD is present, examine lead II to determine if this deviation is pathologic.  If the QRS in II is predominantly positive, the LAD is non-pathologic (in other words, the axis is normal).  If it is predominantly negative, it is pathologic. </a:t>
            </a:r>
          </a:p>
        </p:txBody>
      </p:sp>
      <p:pic>
        <p:nvPicPr>
          <p:cNvPr id="61444" name="Picture 4" descr="axis10"/>
          <p:cNvPicPr>
            <a:picLocks noChangeAspect="1" noChangeArrowheads="1"/>
          </p:cNvPicPr>
          <p:nvPr/>
        </p:nvPicPr>
        <p:blipFill>
          <a:blip r:embed="rId2"/>
          <a:srcRect/>
          <a:stretch>
            <a:fillRect/>
          </a:stretch>
        </p:blipFill>
        <p:spPr bwMode="auto">
          <a:xfrm>
            <a:off x="1905000" y="3352800"/>
            <a:ext cx="5181600" cy="3216275"/>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7813"/>
            <a:ext cx="8229600" cy="788987"/>
          </a:xfrm>
        </p:spPr>
        <p:txBody>
          <a:bodyPr/>
          <a:lstStyle/>
          <a:p>
            <a:pPr eaLnBrk="1" hangingPunct="1">
              <a:defRPr/>
            </a:pPr>
            <a:r>
              <a:rPr lang="en-US" sz="4000"/>
              <a:t>Quadrant Approach: Example 1</a:t>
            </a:r>
          </a:p>
        </p:txBody>
      </p:sp>
      <p:pic>
        <p:nvPicPr>
          <p:cNvPr id="62467" name="Picture 6" descr="ecg1"/>
          <p:cNvPicPr>
            <a:picLocks noChangeAspect="1" noChangeArrowheads="1"/>
          </p:cNvPicPr>
          <p:nvPr/>
        </p:nvPicPr>
        <p:blipFill>
          <a:blip r:embed="rId2"/>
          <a:srcRect/>
          <a:stretch>
            <a:fillRect/>
          </a:stretch>
        </p:blipFill>
        <p:spPr bwMode="auto">
          <a:xfrm>
            <a:off x="1447800" y="1219200"/>
            <a:ext cx="5562600" cy="4676775"/>
          </a:xfrm>
          <a:prstGeom prst="rect">
            <a:avLst/>
          </a:prstGeom>
          <a:noFill/>
          <a:ln w="9525">
            <a:noFill/>
            <a:miter lim="800000"/>
            <a:headEnd/>
            <a:tailEnd/>
          </a:ln>
        </p:spPr>
      </p:pic>
      <p:sp>
        <p:nvSpPr>
          <p:cNvPr id="80903" name="Text Box 7"/>
          <p:cNvSpPr txBox="1">
            <a:spLocks noChangeArrowheads="1"/>
          </p:cNvSpPr>
          <p:nvPr/>
        </p:nvSpPr>
        <p:spPr bwMode="auto">
          <a:xfrm>
            <a:off x="1905000" y="6172200"/>
            <a:ext cx="5257800" cy="457200"/>
          </a:xfrm>
          <a:prstGeom prst="rect">
            <a:avLst/>
          </a:prstGeom>
          <a:noFill/>
          <a:ln w="9525">
            <a:noFill/>
            <a:miter lim="800000"/>
            <a:headEnd/>
            <a:tailEnd/>
          </a:ln>
        </p:spPr>
        <p:txBody>
          <a:bodyPr>
            <a:spAutoFit/>
          </a:bodyPr>
          <a:lstStyle/>
          <a:p>
            <a:pPr>
              <a:spcBef>
                <a:spcPct val="50000"/>
              </a:spcBef>
            </a:pPr>
            <a:r>
              <a:rPr lang="en-US" sz="2400"/>
              <a:t>Negative in I, positive in aVF </a:t>
            </a:r>
            <a:r>
              <a:rPr lang="en-US" sz="2400">
                <a:sym typeface="Wingdings" pitchFamily="2" charset="2"/>
              </a:rPr>
              <a:t> RAD</a:t>
            </a:r>
            <a:endParaRPr lang="en-US" sz="2400"/>
          </a:p>
        </p:txBody>
      </p:sp>
      <p:sp>
        <p:nvSpPr>
          <p:cNvPr id="62469" name="Text Box 8"/>
          <p:cNvSpPr txBox="1">
            <a:spLocks noChangeArrowheads="1"/>
          </p:cNvSpPr>
          <p:nvPr/>
        </p:nvSpPr>
        <p:spPr bwMode="auto">
          <a:xfrm>
            <a:off x="7010400" y="5105400"/>
            <a:ext cx="1828800" cy="822325"/>
          </a:xfrm>
          <a:prstGeom prst="rect">
            <a:avLst/>
          </a:prstGeom>
          <a:noFill/>
          <a:ln w="9525">
            <a:noFill/>
            <a:miter lim="800000"/>
            <a:headEnd/>
            <a:tailEnd/>
          </a:ln>
        </p:spPr>
        <p:txBody>
          <a:bodyPr>
            <a:spAutoFit/>
          </a:bodyPr>
          <a:lstStyle/>
          <a:p>
            <a:pPr>
              <a:spcBef>
                <a:spcPct val="50000"/>
              </a:spcBef>
            </a:pPr>
            <a:r>
              <a:rPr lang="en-US" sz="1200"/>
              <a:t>The Alan E. Lindsay ECG Learning Center http://medstat.med.utah.edu/kw/ecg/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0903">
                                            <p:txEl>
                                              <p:pRg st="0" end="0"/>
                                            </p:txEl>
                                          </p:spTgt>
                                        </p:tgtEl>
                                        <p:attrNameLst>
                                          <p:attrName>style.visibility</p:attrName>
                                        </p:attrNameLst>
                                      </p:cBhvr>
                                      <p:to>
                                        <p:strVal val="visible"/>
                                      </p:to>
                                    </p:set>
                                    <p:anim calcmode="lin" valueType="num">
                                      <p:cBhvr>
                                        <p:cTn id="7" dur="500" decel="50000" fill="hold">
                                          <p:stCondLst>
                                            <p:cond delay="0"/>
                                          </p:stCondLst>
                                        </p:cTn>
                                        <p:tgtEl>
                                          <p:spTgt spid="8090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090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090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090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090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090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090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09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7813"/>
            <a:ext cx="8229600" cy="788987"/>
          </a:xfrm>
        </p:spPr>
        <p:txBody>
          <a:bodyPr/>
          <a:lstStyle/>
          <a:p>
            <a:pPr eaLnBrk="1" hangingPunct="1">
              <a:defRPr/>
            </a:pPr>
            <a:r>
              <a:rPr lang="en-US" sz="4000"/>
              <a:t>Quadrant Approach: Example 2</a:t>
            </a:r>
          </a:p>
        </p:txBody>
      </p:sp>
      <p:pic>
        <p:nvPicPr>
          <p:cNvPr id="63491" name="Picture 4" descr="ecg2"/>
          <p:cNvPicPr>
            <a:picLocks noChangeAspect="1" noChangeArrowheads="1"/>
          </p:cNvPicPr>
          <p:nvPr/>
        </p:nvPicPr>
        <p:blipFill>
          <a:blip r:embed="rId2"/>
          <a:srcRect/>
          <a:stretch>
            <a:fillRect/>
          </a:stretch>
        </p:blipFill>
        <p:spPr bwMode="auto">
          <a:xfrm>
            <a:off x="1752600" y="1066800"/>
            <a:ext cx="5105400" cy="4508500"/>
          </a:xfrm>
          <a:prstGeom prst="rect">
            <a:avLst/>
          </a:prstGeom>
          <a:noFill/>
          <a:ln w="9525">
            <a:noFill/>
            <a:miter lim="800000"/>
            <a:headEnd/>
            <a:tailEnd/>
          </a:ln>
        </p:spPr>
      </p:pic>
      <p:sp>
        <p:nvSpPr>
          <p:cNvPr id="78853" name="Text Box 5"/>
          <p:cNvSpPr txBox="1">
            <a:spLocks noChangeArrowheads="1"/>
          </p:cNvSpPr>
          <p:nvPr/>
        </p:nvSpPr>
        <p:spPr bwMode="auto">
          <a:xfrm>
            <a:off x="685800" y="5791200"/>
            <a:ext cx="7696200" cy="779463"/>
          </a:xfrm>
          <a:prstGeom prst="rect">
            <a:avLst/>
          </a:prstGeom>
          <a:noFill/>
          <a:ln w="9525">
            <a:noFill/>
            <a:miter lim="800000"/>
            <a:headEnd/>
            <a:tailEnd/>
          </a:ln>
        </p:spPr>
        <p:txBody>
          <a:bodyPr>
            <a:spAutoFit/>
          </a:bodyPr>
          <a:lstStyle/>
          <a:p>
            <a:pPr algn="ctr">
              <a:spcBef>
                <a:spcPct val="50000"/>
              </a:spcBef>
            </a:pPr>
            <a:r>
              <a:rPr lang="en-US" b="1"/>
              <a:t>Positive in I, negative in aVF    </a:t>
            </a:r>
            <a:r>
              <a:rPr lang="en-US" b="1">
                <a:sym typeface="Wingdings" pitchFamily="2" charset="2"/>
              </a:rPr>
              <a:t>      Predominantly positive in II        </a:t>
            </a:r>
          </a:p>
          <a:p>
            <a:pPr algn="ctr">
              <a:spcBef>
                <a:spcPct val="50000"/>
              </a:spcBef>
            </a:pPr>
            <a:r>
              <a:rPr lang="en-US" b="1">
                <a:sym typeface="Wingdings" pitchFamily="2" charset="2"/>
              </a:rPr>
              <a:t>Normal Axis (non-pathologic LAD)</a:t>
            </a:r>
            <a:endParaRPr lang="en-US" b="1"/>
          </a:p>
        </p:txBody>
      </p:sp>
      <p:sp>
        <p:nvSpPr>
          <p:cNvPr id="63493" name="Rectangle 6"/>
          <p:cNvSpPr>
            <a:spLocks noChangeArrowheads="1"/>
          </p:cNvSpPr>
          <p:nvPr/>
        </p:nvSpPr>
        <p:spPr bwMode="auto">
          <a:xfrm>
            <a:off x="6858000" y="4800600"/>
            <a:ext cx="1828800" cy="822325"/>
          </a:xfrm>
          <a:prstGeom prst="rect">
            <a:avLst/>
          </a:prstGeom>
          <a:noFill/>
          <a:ln w="9525">
            <a:noFill/>
            <a:miter lim="800000"/>
            <a:headEnd/>
            <a:tailEnd/>
          </a:ln>
        </p:spPr>
        <p:txBody>
          <a:bodyPr>
            <a:spAutoFit/>
          </a:bodyPr>
          <a:lstStyle/>
          <a:p>
            <a:pPr>
              <a:spcBef>
                <a:spcPct val="50000"/>
              </a:spcBef>
            </a:pPr>
            <a:r>
              <a:rPr lang="en-US" sz="1200"/>
              <a:t>The Alan E. Lindsay ECG Learning Center http://medstat.med.utah.edu/kw/ecg/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8853">
                                            <p:txEl>
                                              <p:pRg st="0" end="0"/>
                                            </p:txEl>
                                          </p:spTgt>
                                        </p:tgtEl>
                                        <p:attrNameLst>
                                          <p:attrName>style.visibility</p:attrName>
                                        </p:attrNameLst>
                                      </p:cBhvr>
                                      <p:to>
                                        <p:strVal val="visible"/>
                                      </p:to>
                                    </p:set>
                                    <p:anim calcmode="lin" valueType="num">
                                      <p:cBhvr>
                                        <p:cTn id="7" dur="500" decel="50000" fill="hold">
                                          <p:stCondLst>
                                            <p:cond delay="0"/>
                                          </p:stCondLst>
                                        </p:cTn>
                                        <p:tgtEl>
                                          <p:spTgt spid="7885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885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78853">
                                            <p:txEl>
                                              <p:pRg st="1" end="1"/>
                                            </p:txEl>
                                          </p:spTgt>
                                        </p:tgtEl>
                                        <p:attrNameLst>
                                          <p:attrName>style.visibility</p:attrName>
                                        </p:attrNameLst>
                                      </p:cBhvr>
                                      <p:to>
                                        <p:strVal val="visible"/>
                                      </p:to>
                                    </p:set>
                                    <p:anim calcmode="lin" valueType="num">
                                      <p:cBhvr>
                                        <p:cTn id="17" dur="500" decel="50000" fill="hold">
                                          <p:stCondLst>
                                            <p:cond delay="0"/>
                                          </p:stCondLst>
                                        </p:cTn>
                                        <p:tgtEl>
                                          <p:spTgt spid="7885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885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885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7885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885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885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885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88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a:t>The Equiphasic Approach</a:t>
            </a:r>
          </a:p>
        </p:txBody>
      </p:sp>
      <p:sp>
        <p:nvSpPr>
          <p:cNvPr id="82947"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a:t>1. Determine which lead contains the most equiphasic QRS complex.  The fact that the QRS complex in this lead is equally positive and negative indicates that the net electrical vector (i.e. overall QRS axis) is perpendicular to the axis of this particular lead.</a:t>
            </a:r>
          </a:p>
          <a:p>
            <a:pPr eaLnBrk="1" hangingPunct="1">
              <a:lnSpc>
                <a:spcPct val="90000"/>
              </a:lnSpc>
              <a:buFont typeface="Wingdings" pitchFamily="2" charset="2"/>
              <a:buNone/>
              <a:defRPr/>
            </a:pPr>
            <a:endParaRPr lang="en-US" sz="2400"/>
          </a:p>
          <a:p>
            <a:pPr eaLnBrk="1" hangingPunct="1">
              <a:lnSpc>
                <a:spcPct val="90000"/>
              </a:lnSpc>
              <a:buFont typeface="Wingdings" pitchFamily="2" charset="2"/>
              <a:buNone/>
              <a:defRPr/>
            </a:pPr>
            <a:r>
              <a:rPr lang="en-US" sz="2400"/>
              <a:t>2. Examine the QRS complex in whichever lead lies 90° away from the lead identified in step 1.  If the QRS complex in this second lead is predominantly positive, than the axis of this lead is approximately the same as the net QRS axis.  If the QRS complex is predominantly negative, than the net QRS axis lies 180° from the axis of this lead.</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8229600" cy="712787"/>
          </a:xfrm>
        </p:spPr>
        <p:txBody>
          <a:bodyPr/>
          <a:lstStyle/>
          <a:p>
            <a:pPr eaLnBrk="1" hangingPunct="1">
              <a:defRPr/>
            </a:pPr>
            <a:r>
              <a:rPr lang="en-US" sz="4000"/>
              <a:t>Equiphasic Approach: Example 1</a:t>
            </a:r>
          </a:p>
        </p:txBody>
      </p:sp>
      <p:pic>
        <p:nvPicPr>
          <p:cNvPr id="65539" name="Picture 5" descr="case3-EKG"/>
          <p:cNvPicPr>
            <a:picLocks noChangeAspect="1" noChangeArrowheads="1"/>
          </p:cNvPicPr>
          <p:nvPr/>
        </p:nvPicPr>
        <p:blipFill>
          <a:blip r:embed="rId2"/>
          <a:srcRect/>
          <a:stretch>
            <a:fillRect/>
          </a:stretch>
        </p:blipFill>
        <p:spPr bwMode="auto">
          <a:xfrm>
            <a:off x="228600" y="1219200"/>
            <a:ext cx="8648700" cy="4570413"/>
          </a:xfrm>
          <a:prstGeom prst="rect">
            <a:avLst/>
          </a:prstGeom>
          <a:noFill/>
          <a:ln w="9525">
            <a:noFill/>
            <a:miter lim="800000"/>
            <a:headEnd/>
            <a:tailEnd/>
          </a:ln>
        </p:spPr>
      </p:pic>
      <p:sp>
        <p:nvSpPr>
          <p:cNvPr id="83974" name="Text Box 6"/>
          <p:cNvSpPr txBox="1">
            <a:spLocks noChangeArrowheads="1"/>
          </p:cNvSpPr>
          <p:nvPr/>
        </p:nvSpPr>
        <p:spPr bwMode="auto">
          <a:xfrm>
            <a:off x="381000" y="6248400"/>
            <a:ext cx="8534400" cy="396875"/>
          </a:xfrm>
          <a:prstGeom prst="rect">
            <a:avLst/>
          </a:prstGeom>
          <a:noFill/>
          <a:ln w="9525">
            <a:noFill/>
            <a:miter lim="800000"/>
            <a:headEnd/>
            <a:tailEnd/>
          </a:ln>
        </p:spPr>
        <p:txBody>
          <a:bodyPr>
            <a:spAutoFit/>
          </a:bodyPr>
          <a:lstStyle/>
          <a:p>
            <a:pPr algn="ctr">
              <a:spcBef>
                <a:spcPct val="50000"/>
              </a:spcBef>
            </a:pPr>
            <a:r>
              <a:rPr lang="en-US" sz="2000" b="1"/>
              <a:t>Equiphasic in aVF </a:t>
            </a:r>
            <a:r>
              <a:rPr lang="en-US" sz="2000" b="1">
                <a:sym typeface="Wingdings" pitchFamily="2" charset="2"/>
              </a:rPr>
              <a:t> Predominantly positive in I  QRS axis </a:t>
            </a:r>
            <a:r>
              <a:rPr lang="en-US" sz="2000" b="1">
                <a:cs typeface="Arial" charset="0"/>
                <a:sym typeface="Wingdings" pitchFamily="2" charset="2"/>
              </a:rPr>
              <a:t>≈ 0°</a:t>
            </a:r>
            <a:endParaRPr lang="en-US" sz="2000" b="1">
              <a:cs typeface="Arial" charset="0"/>
            </a:endParaRPr>
          </a:p>
        </p:txBody>
      </p:sp>
      <p:sp>
        <p:nvSpPr>
          <p:cNvPr id="65541" name="Rectangle 7"/>
          <p:cNvSpPr>
            <a:spLocks noChangeArrowheads="1"/>
          </p:cNvSpPr>
          <p:nvPr/>
        </p:nvSpPr>
        <p:spPr bwMode="auto">
          <a:xfrm>
            <a:off x="1600200" y="5791200"/>
            <a:ext cx="5673725" cy="274638"/>
          </a:xfrm>
          <a:prstGeom prst="rect">
            <a:avLst/>
          </a:prstGeom>
          <a:noFill/>
          <a:ln w="9525">
            <a:noFill/>
            <a:miter lim="800000"/>
            <a:headEnd/>
            <a:tailEnd/>
          </a:ln>
        </p:spPr>
        <p:txBody>
          <a:bodyPr wrap="none">
            <a:spAutoFit/>
          </a:bodyPr>
          <a:lstStyle/>
          <a:p>
            <a:pPr>
              <a:spcBef>
                <a:spcPct val="50000"/>
              </a:spcBef>
            </a:pPr>
            <a:r>
              <a:rPr lang="en-US" sz="1200"/>
              <a:t>The Alan E. Lindsay ECG Learning Center ;  http://medstat.med.utah.edu/kw/ecg/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 calcmode="lin" valueType="num">
                                      <p:cBhvr>
                                        <p:cTn id="7" dur="500" decel="50000" fill="hold">
                                          <p:stCondLst>
                                            <p:cond delay="0"/>
                                          </p:stCondLst>
                                        </p:cTn>
                                        <p:tgtEl>
                                          <p:spTgt spid="8397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397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397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397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397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397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397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39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7813"/>
            <a:ext cx="8229600" cy="712787"/>
          </a:xfrm>
        </p:spPr>
        <p:txBody>
          <a:bodyPr/>
          <a:lstStyle/>
          <a:p>
            <a:pPr eaLnBrk="1" hangingPunct="1">
              <a:defRPr/>
            </a:pPr>
            <a:r>
              <a:rPr lang="en-US" sz="4000"/>
              <a:t>Equiphasic Approach: Example 2</a:t>
            </a:r>
          </a:p>
        </p:txBody>
      </p:sp>
      <p:pic>
        <p:nvPicPr>
          <p:cNvPr id="66563" name="Picture 4" descr="ecg3"/>
          <p:cNvPicPr>
            <a:picLocks noChangeAspect="1" noChangeArrowheads="1"/>
          </p:cNvPicPr>
          <p:nvPr/>
        </p:nvPicPr>
        <p:blipFill>
          <a:blip r:embed="rId2"/>
          <a:srcRect/>
          <a:stretch>
            <a:fillRect/>
          </a:stretch>
        </p:blipFill>
        <p:spPr bwMode="auto">
          <a:xfrm>
            <a:off x="609600" y="990600"/>
            <a:ext cx="7924800" cy="4857750"/>
          </a:xfrm>
          <a:prstGeom prst="rect">
            <a:avLst/>
          </a:prstGeom>
          <a:noFill/>
          <a:ln w="9525">
            <a:noFill/>
            <a:miter lim="800000"/>
            <a:headEnd/>
            <a:tailEnd/>
          </a:ln>
        </p:spPr>
      </p:pic>
      <p:sp>
        <p:nvSpPr>
          <p:cNvPr id="84997" name="Text Box 5"/>
          <p:cNvSpPr txBox="1">
            <a:spLocks noChangeArrowheads="1"/>
          </p:cNvSpPr>
          <p:nvPr/>
        </p:nvSpPr>
        <p:spPr bwMode="auto">
          <a:xfrm>
            <a:off x="685800" y="6248400"/>
            <a:ext cx="7772400" cy="366713"/>
          </a:xfrm>
          <a:prstGeom prst="rect">
            <a:avLst/>
          </a:prstGeom>
          <a:noFill/>
          <a:ln w="9525">
            <a:noFill/>
            <a:miter lim="800000"/>
            <a:headEnd/>
            <a:tailEnd/>
          </a:ln>
        </p:spPr>
        <p:txBody>
          <a:bodyPr>
            <a:spAutoFit/>
          </a:bodyPr>
          <a:lstStyle/>
          <a:p>
            <a:pPr>
              <a:spcBef>
                <a:spcPct val="50000"/>
              </a:spcBef>
            </a:pPr>
            <a:r>
              <a:rPr lang="en-US" b="1"/>
              <a:t>Equiphasic in II </a:t>
            </a:r>
            <a:r>
              <a:rPr lang="en-US" b="1">
                <a:sym typeface="Wingdings" pitchFamily="2" charset="2"/>
              </a:rPr>
              <a:t> Predominantly negative in aVL  QRS axis ≈ +150°</a:t>
            </a:r>
            <a:endParaRPr lang="en-US" b="1"/>
          </a:p>
        </p:txBody>
      </p:sp>
      <p:sp>
        <p:nvSpPr>
          <p:cNvPr id="66565" name="Rectangle 6"/>
          <p:cNvSpPr>
            <a:spLocks noChangeArrowheads="1"/>
          </p:cNvSpPr>
          <p:nvPr/>
        </p:nvSpPr>
        <p:spPr bwMode="auto">
          <a:xfrm>
            <a:off x="1752600" y="5867400"/>
            <a:ext cx="5673725" cy="274638"/>
          </a:xfrm>
          <a:prstGeom prst="rect">
            <a:avLst/>
          </a:prstGeom>
          <a:noFill/>
          <a:ln w="9525">
            <a:noFill/>
            <a:miter lim="800000"/>
            <a:headEnd/>
            <a:tailEnd/>
          </a:ln>
        </p:spPr>
        <p:txBody>
          <a:bodyPr wrap="none">
            <a:spAutoFit/>
          </a:bodyPr>
          <a:lstStyle/>
          <a:p>
            <a:pPr>
              <a:spcBef>
                <a:spcPct val="50000"/>
              </a:spcBef>
            </a:pPr>
            <a:r>
              <a:rPr lang="en-US" sz="1200"/>
              <a:t>The Alan E. Lindsay ECG Learning Center ;  http://medstat.med.utah.edu/kw/ecg/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 calcmode="lin" valueType="num">
                                      <p:cBhvr>
                                        <p:cTn id="7" dur="500" decel="50000" fill="hold">
                                          <p:stCondLst>
                                            <p:cond delay="0"/>
                                          </p:stCondLst>
                                        </p:cTn>
                                        <p:tgtEl>
                                          <p:spTgt spid="8499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499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499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499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499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499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499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49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Date Placeholder 5"/>
          <p:cNvSpPr>
            <a:spLocks noGrp="1"/>
          </p:cNvSpPr>
          <p:nvPr>
            <p:ph type="dt" sz="quarter" idx="10"/>
          </p:nvPr>
        </p:nvSpPr>
        <p:spPr>
          <a:xfrm>
            <a:off x="6553200" y="6243638"/>
            <a:ext cx="2133600" cy="457200"/>
          </a:xfrm>
        </p:spPr>
        <p:txBody>
          <a:bodyPr/>
          <a:lstStyle/>
          <a:p>
            <a:pPr algn="r">
              <a:defRPr/>
            </a:pPr>
            <a:fld id="{93414C53-0CC1-42E7-9099-64467B3D1BC8}" type="datetime1">
              <a:rPr lang="en-US" smtClean="0"/>
              <a:pPr algn="r">
                <a:defRPr/>
              </a:pPr>
              <a:t>6/18/2024</a:t>
            </a:fld>
            <a:endParaRPr lang="en-US"/>
          </a:p>
        </p:txBody>
      </p:sp>
      <p:sp>
        <p:nvSpPr>
          <p:cNvPr id="72708" name="Rectangle 2"/>
          <p:cNvSpPr>
            <a:spLocks noGrp="1" noChangeArrowheads="1"/>
          </p:cNvSpPr>
          <p:nvPr>
            <p:ph type="title"/>
          </p:nvPr>
        </p:nvSpPr>
        <p:spPr>
          <a:xfrm>
            <a:off x="457200" y="457200"/>
            <a:ext cx="8229600" cy="762000"/>
          </a:xfrm>
        </p:spPr>
        <p:txBody>
          <a:bodyPr/>
          <a:lstStyle/>
          <a:p>
            <a:pPr eaLnBrk="1" hangingPunct="1">
              <a:defRPr/>
            </a:pPr>
            <a:r>
              <a:rPr lang="en-US" sz="4000"/>
              <a:t>Myocardial Ischemia &amp; Infarction</a:t>
            </a:r>
          </a:p>
        </p:txBody>
      </p:sp>
      <p:sp>
        <p:nvSpPr>
          <p:cNvPr id="72709" name="Rectangle 3"/>
          <p:cNvSpPr>
            <a:spLocks noGrp="1" noChangeArrowheads="1"/>
          </p:cNvSpPr>
          <p:nvPr>
            <p:ph type="body" idx="1"/>
          </p:nvPr>
        </p:nvSpPr>
        <p:spPr>
          <a:xfrm>
            <a:off x="457200" y="1295400"/>
            <a:ext cx="8229600" cy="5105400"/>
          </a:xfrm>
        </p:spPr>
        <p:txBody>
          <a:bodyPr/>
          <a:lstStyle/>
          <a:p>
            <a:pPr eaLnBrk="1" hangingPunct="1">
              <a:defRPr/>
            </a:pPr>
            <a:r>
              <a:rPr lang="en-US"/>
              <a:t>Transmural &amp; subendocardial ischemia</a:t>
            </a:r>
          </a:p>
        </p:txBody>
      </p:sp>
      <p:sp>
        <p:nvSpPr>
          <p:cNvPr id="67589" name="Freeform 5"/>
          <p:cNvSpPr>
            <a:spLocks/>
          </p:cNvSpPr>
          <p:nvPr/>
        </p:nvSpPr>
        <p:spPr bwMode="auto">
          <a:xfrm>
            <a:off x="2714625" y="3008313"/>
            <a:ext cx="2438400" cy="2012950"/>
          </a:xfrm>
          <a:custGeom>
            <a:avLst/>
            <a:gdLst>
              <a:gd name="T0" fmla="*/ 2147483647 w 1536"/>
              <a:gd name="T1" fmla="*/ 2147483647 h 1268"/>
              <a:gd name="T2" fmla="*/ 2147483647 w 1536"/>
              <a:gd name="T3" fmla="*/ 2147483647 h 1268"/>
              <a:gd name="T4" fmla="*/ 2147483647 w 1536"/>
              <a:gd name="T5" fmla="*/ 2147483647 h 1268"/>
              <a:gd name="T6" fmla="*/ 2147483647 w 1536"/>
              <a:gd name="T7" fmla="*/ 2147483647 h 1268"/>
              <a:gd name="T8" fmla="*/ 2147483647 w 1536"/>
              <a:gd name="T9" fmla="*/ 2147483647 h 1268"/>
              <a:gd name="T10" fmla="*/ 2147483647 w 1536"/>
              <a:gd name="T11" fmla="*/ 2147483647 h 1268"/>
              <a:gd name="T12" fmla="*/ 2147483647 w 1536"/>
              <a:gd name="T13" fmla="*/ 2147483647 h 1268"/>
              <a:gd name="T14" fmla="*/ 2147483647 w 1536"/>
              <a:gd name="T15" fmla="*/ 2147483647 h 1268"/>
              <a:gd name="T16" fmla="*/ 2147483647 w 1536"/>
              <a:gd name="T17" fmla="*/ 2147483647 h 1268"/>
              <a:gd name="T18" fmla="*/ 2147483647 w 1536"/>
              <a:gd name="T19" fmla="*/ 2147483647 h 1268"/>
              <a:gd name="T20" fmla="*/ 2147483647 w 1536"/>
              <a:gd name="T21" fmla="*/ 2147483647 h 1268"/>
              <a:gd name="T22" fmla="*/ 2147483647 w 1536"/>
              <a:gd name="T23" fmla="*/ 2147483647 h 1268"/>
              <a:gd name="T24" fmla="*/ 2147483647 w 1536"/>
              <a:gd name="T25" fmla="*/ 2147483647 h 1268"/>
              <a:gd name="T26" fmla="*/ 2147483647 w 1536"/>
              <a:gd name="T27" fmla="*/ 2147483647 h 1268"/>
              <a:gd name="T28" fmla="*/ 2147483647 w 1536"/>
              <a:gd name="T29" fmla="*/ 2147483647 h 1268"/>
              <a:gd name="T30" fmla="*/ 2147483647 w 1536"/>
              <a:gd name="T31" fmla="*/ 2147483647 h 1268"/>
              <a:gd name="T32" fmla="*/ 2147483647 w 1536"/>
              <a:gd name="T33" fmla="*/ 2147483647 h 1268"/>
              <a:gd name="T34" fmla="*/ 2147483647 w 1536"/>
              <a:gd name="T35" fmla="*/ 2147483647 h 1268"/>
              <a:gd name="T36" fmla="*/ 2147483647 w 1536"/>
              <a:gd name="T37" fmla="*/ 2147483647 h 1268"/>
              <a:gd name="T38" fmla="*/ 2147483647 w 1536"/>
              <a:gd name="T39" fmla="*/ 2147483647 h 1268"/>
              <a:gd name="T40" fmla="*/ 2147483647 w 1536"/>
              <a:gd name="T41" fmla="*/ 2147483647 h 1268"/>
              <a:gd name="T42" fmla="*/ 2147483647 w 1536"/>
              <a:gd name="T43" fmla="*/ 0 h 12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36"/>
              <a:gd name="T67" fmla="*/ 0 h 1268"/>
              <a:gd name="T68" fmla="*/ 1536 w 1536"/>
              <a:gd name="T69" fmla="*/ 1268 h 12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36" h="1268">
                <a:moveTo>
                  <a:pt x="10" y="53"/>
                </a:moveTo>
                <a:cubicBezTo>
                  <a:pt x="13" y="182"/>
                  <a:pt x="0" y="438"/>
                  <a:pt x="41" y="591"/>
                </a:cubicBezTo>
                <a:cubicBezTo>
                  <a:pt x="52" y="672"/>
                  <a:pt x="72" y="746"/>
                  <a:pt x="109" y="818"/>
                </a:cubicBezTo>
                <a:cubicBezTo>
                  <a:pt x="140" y="878"/>
                  <a:pt x="126" y="917"/>
                  <a:pt x="192" y="962"/>
                </a:cubicBezTo>
                <a:cubicBezTo>
                  <a:pt x="210" y="990"/>
                  <a:pt x="222" y="991"/>
                  <a:pt x="253" y="1000"/>
                </a:cubicBezTo>
                <a:cubicBezTo>
                  <a:pt x="263" y="1008"/>
                  <a:pt x="275" y="1013"/>
                  <a:pt x="283" y="1023"/>
                </a:cubicBezTo>
                <a:cubicBezTo>
                  <a:pt x="288" y="1029"/>
                  <a:pt x="285" y="1040"/>
                  <a:pt x="291" y="1046"/>
                </a:cubicBezTo>
                <a:cubicBezTo>
                  <a:pt x="305" y="1060"/>
                  <a:pt x="328" y="1063"/>
                  <a:pt x="344" y="1076"/>
                </a:cubicBezTo>
                <a:cubicBezTo>
                  <a:pt x="367" y="1095"/>
                  <a:pt x="377" y="1124"/>
                  <a:pt x="405" y="1137"/>
                </a:cubicBezTo>
                <a:cubicBezTo>
                  <a:pt x="458" y="1161"/>
                  <a:pt x="506" y="1174"/>
                  <a:pt x="564" y="1182"/>
                </a:cubicBezTo>
                <a:cubicBezTo>
                  <a:pt x="597" y="1204"/>
                  <a:pt x="677" y="1220"/>
                  <a:pt x="677" y="1220"/>
                </a:cubicBezTo>
                <a:cubicBezTo>
                  <a:pt x="703" y="1237"/>
                  <a:pt x="708" y="1256"/>
                  <a:pt x="738" y="1265"/>
                </a:cubicBezTo>
                <a:cubicBezTo>
                  <a:pt x="826" y="1263"/>
                  <a:pt x="915" y="1268"/>
                  <a:pt x="1003" y="1258"/>
                </a:cubicBezTo>
                <a:cubicBezTo>
                  <a:pt x="1043" y="1253"/>
                  <a:pt x="1056" y="1213"/>
                  <a:pt x="1079" y="1190"/>
                </a:cubicBezTo>
                <a:cubicBezTo>
                  <a:pt x="1108" y="1161"/>
                  <a:pt x="1143" y="1136"/>
                  <a:pt x="1170" y="1106"/>
                </a:cubicBezTo>
                <a:cubicBezTo>
                  <a:pt x="1205" y="1067"/>
                  <a:pt x="1230" y="1021"/>
                  <a:pt x="1269" y="985"/>
                </a:cubicBezTo>
                <a:cubicBezTo>
                  <a:pt x="1276" y="963"/>
                  <a:pt x="1275" y="938"/>
                  <a:pt x="1284" y="917"/>
                </a:cubicBezTo>
                <a:cubicBezTo>
                  <a:pt x="1299" y="882"/>
                  <a:pt x="1329" y="854"/>
                  <a:pt x="1344" y="818"/>
                </a:cubicBezTo>
                <a:cubicBezTo>
                  <a:pt x="1356" y="791"/>
                  <a:pt x="1353" y="771"/>
                  <a:pt x="1375" y="750"/>
                </a:cubicBezTo>
                <a:cubicBezTo>
                  <a:pt x="1390" y="702"/>
                  <a:pt x="1412" y="659"/>
                  <a:pt x="1435" y="614"/>
                </a:cubicBezTo>
                <a:cubicBezTo>
                  <a:pt x="1454" y="491"/>
                  <a:pt x="1530" y="376"/>
                  <a:pt x="1534" y="250"/>
                </a:cubicBezTo>
                <a:cubicBezTo>
                  <a:pt x="1536" y="167"/>
                  <a:pt x="1534" y="83"/>
                  <a:pt x="1534" y="0"/>
                </a:cubicBezTo>
              </a:path>
            </a:pathLst>
          </a:custGeom>
          <a:noFill/>
          <a:ln w="9525">
            <a:solidFill>
              <a:schemeClr val="tx1"/>
            </a:solidFill>
            <a:round/>
            <a:headEnd/>
            <a:tailEnd/>
          </a:ln>
        </p:spPr>
        <p:txBody>
          <a:bodyPr/>
          <a:lstStyle/>
          <a:p>
            <a:endParaRPr lang="en-IN"/>
          </a:p>
        </p:txBody>
      </p:sp>
      <p:sp>
        <p:nvSpPr>
          <p:cNvPr id="67590" name="Freeform 6"/>
          <p:cNvSpPr>
            <a:spLocks/>
          </p:cNvSpPr>
          <p:nvPr/>
        </p:nvSpPr>
        <p:spPr bwMode="auto">
          <a:xfrm>
            <a:off x="1905000" y="3124200"/>
            <a:ext cx="3960813" cy="2549525"/>
          </a:xfrm>
          <a:custGeom>
            <a:avLst/>
            <a:gdLst>
              <a:gd name="T0" fmla="*/ 0 w 2495"/>
              <a:gd name="T1" fmla="*/ 0 h 1606"/>
              <a:gd name="T2" fmla="*/ 2147483647 w 2495"/>
              <a:gd name="T3" fmla="*/ 2147483647 h 1606"/>
              <a:gd name="T4" fmla="*/ 2147483647 w 2495"/>
              <a:gd name="T5" fmla="*/ 2147483647 h 1606"/>
              <a:gd name="T6" fmla="*/ 2147483647 w 2495"/>
              <a:gd name="T7" fmla="*/ 2147483647 h 1606"/>
              <a:gd name="T8" fmla="*/ 2147483647 w 2495"/>
              <a:gd name="T9" fmla="*/ 2147483647 h 1606"/>
              <a:gd name="T10" fmla="*/ 2147483647 w 2495"/>
              <a:gd name="T11" fmla="*/ 2147483647 h 1606"/>
              <a:gd name="T12" fmla="*/ 2147483647 w 2495"/>
              <a:gd name="T13" fmla="*/ 2147483647 h 1606"/>
              <a:gd name="T14" fmla="*/ 2147483647 w 2495"/>
              <a:gd name="T15" fmla="*/ 2147483647 h 1606"/>
              <a:gd name="T16" fmla="*/ 2147483647 w 2495"/>
              <a:gd name="T17" fmla="*/ 2147483647 h 1606"/>
              <a:gd name="T18" fmla="*/ 2147483647 w 2495"/>
              <a:gd name="T19" fmla="*/ 2147483647 h 1606"/>
              <a:gd name="T20" fmla="*/ 2147483647 w 2495"/>
              <a:gd name="T21" fmla="*/ 2147483647 h 1606"/>
              <a:gd name="T22" fmla="*/ 2147483647 w 2495"/>
              <a:gd name="T23" fmla="*/ 2147483647 h 1606"/>
              <a:gd name="T24" fmla="*/ 2147483647 w 2495"/>
              <a:gd name="T25" fmla="*/ 2147483647 h 1606"/>
              <a:gd name="T26" fmla="*/ 2147483647 w 2495"/>
              <a:gd name="T27" fmla="*/ 2147483647 h 1606"/>
              <a:gd name="T28" fmla="*/ 2147483647 w 2495"/>
              <a:gd name="T29" fmla="*/ 2147483647 h 1606"/>
              <a:gd name="T30" fmla="*/ 2147483647 w 2495"/>
              <a:gd name="T31" fmla="*/ 2147483647 h 1606"/>
              <a:gd name="T32" fmla="*/ 2147483647 w 2495"/>
              <a:gd name="T33" fmla="*/ 2147483647 h 1606"/>
              <a:gd name="T34" fmla="*/ 2147483647 w 2495"/>
              <a:gd name="T35" fmla="*/ 2147483647 h 1606"/>
              <a:gd name="T36" fmla="*/ 2147483647 w 2495"/>
              <a:gd name="T37" fmla="*/ 2147483647 h 1606"/>
              <a:gd name="T38" fmla="*/ 2147483647 w 2495"/>
              <a:gd name="T39" fmla="*/ 2147483647 h 1606"/>
              <a:gd name="T40" fmla="*/ 2147483647 w 2495"/>
              <a:gd name="T41" fmla="*/ 2147483647 h 1606"/>
              <a:gd name="T42" fmla="*/ 2147483647 w 2495"/>
              <a:gd name="T43" fmla="*/ 2147483647 h 1606"/>
              <a:gd name="T44" fmla="*/ 2147483647 w 2495"/>
              <a:gd name="T45" fmla="*/ 2147483647 h 1606"/>
              <a:gd name="T46" fmla="*/ 2147483647 w 2495"/>
              <a:gd name="T47" fmla="*/ 2147483647 h 1606"/>
              <a:gd name="T48" fmla="*/ 2147483647 w 2495"/>
              <a:gd name="T49" fmla="*/ 2147483647 h 1606"/>
              <a:gd name="T50" fmla="*/ 2147483647 w 2495"/>
              <a:gd name="T51" fmla="*/ 2147483647 h 1606"/>
              <a:gd name="T52" fmla="*/ 2147483647 w 2495"/>
              <a:gd name="T53" fmla="*/ 2147483647 h 1606"/>
              <a:gd name="T54" fmla="*/ 2147483647 w 2495"/>
              <a:gd name="T55" fmla="*/ 2147483647 h 1606"/>
              <a:gd name="T56" fmla="*/ 2147483647 w 2495"/>
              <a:gd name="T57" fmla="*/ 2147483647 h 1606"/>
              <a:gd name="T58" fmla="*/ 2147483647 w 2495"/>
              <a:gd name="T59" fmla="*/ 2147483647 h 1606"/>
              <a:gd name="T60" fmla="*/ 2147483647 w 2495"/>
              <a:gd name="T61" fmla="*/ 2147483647 h 1606"/>
              <a:gd name="T62" fmla="*/ 2147483647 w 2495"/>
              <a:gd name="T63" fmla="*/ 2147483647 h 1606"/>
              <a:gd name="T64" fmla="*/ 2147483647 w 2495"/>
              <a:gd name="T65" fmla="*/ 2147483647 h 1606"/>
              <a:gd name="T66" fmla="*/ 2147483647 w 2495"/>
              <a:gd name="T67" fmla="*/ 2147483647 h 1606"/>
              <a:gd name="T68" fmla="*/ 2147483647 w 2495"/>
              <a:gd name="T69" fmla="*/ 2147483647 h 1606"/>
              <a:gd name="T70" fmla="*/ 2147483647 w 2495"/>
              <a:gd name="T71" fmla="*/ 2147483647 h 1606"/>
              <a:gd name="T72" fmla="*/ 2147483647 w 2495"/>
              <a:gd name="T73" fmla="*/ 2147483647 h 1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5"/>
              <a:gd name="T112" fmla="*/ 0 h 1606"/>
              <a:gd name="T113" fmla="*/ 2495 w 2495"/>
              <a:gd name="T114" fmla="*/ 1606 h 1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5" h="1606">
                <a:moveTo>
                  <a:pt x="0" y="0"/>
                </a:moveTo>
                <a:cubicBezTo>
                  <a:pt x="5" y="135"/>
                  <a:pt x="5" y="297"/>
                  <a:pt x="68" y="424"/>
                </a:cubicBezTo>
                <a:cubicBezTo>
                  <a:pt x="73" y="519"/>
                  <a:pt x="68" y="589"/>
                  <a:pt x="121" y="666"/>
                </a:cubicBezTo>
                <a:cubicBezTo>
                  <a:pt x="131" y="708"/>
                  <a:pt x="144" y="748"/>
                  <a:pt x="159" y="788"/>
                </a:cubicBezTo>
                <a:cubicBezTo>
                  <a:pt x="169" y="816"/>
                  <a:pt x="204" y="864"/>
                  <a:pt x="204" y="864"/>
                </a:cubicBezTo>
                <a:cubicBezTo>
                  <a:pt x="222" y="928"/>
                  <a:pt x="242" y="977"/>
                  <a:pt x="265" y="1038"/>
                </a:cubicBezTo>
                <a:cubicBezTo>
                  <a:pt x="291" y="1106"/>
                  <a:pt x="314" y="1193"/>
                  <a:pt x="379" y="1235"/>
                </a:cubicBezTo>
                <a:cubicBezTo>
                  <a:pt x="388" y="1264"/>
                  <a:pt x="406" y="1273"/>
                  <a:pt x="424" y="1296"/>
                </a:cubicBezTo>
                <a:cubicBezTo>
                  <a:pt x="472" y="1358"/>
                  <a:pt x="439" y="1344"/>
                  <a:pt x="492" y="1356"/>
                </a:cubicBezTo>
                <a:cubicBezTo>
                  <a:pt x="512" y="1365"/>
                  <a:pt x="534" y="1368"/>
                  <a:pt x="553" y="1379"/>
                </a:cubicBezTo>
                <a:cubicBezTo>
                  <a:pt x="562" y="1384"/>
                  <a:pt x="567" y="1396"/>
                  <a:pt x="576" y="1402"/>
                </a:cubicBezTo>
                <a:cubicBezTo>
                  <a:pt x="600" y="1418"/>
                  <a:pt x="641" y="1429"/>
                  <a:pt x="667" y="1440"/>
                </a:cubicBezTo>
                <a:cubicBezTo>
                  <a:pt x="741" y="1514"/>
                  <a:pt x="834" y="1531"/>
                  <a:pt x="932" y="1553"/>
                </a:cubicBezTo>
                <a:cubicBezTo>
                  <a:pt x="975" y="1581"/>
                  <a:pt x="1028" y="1582"/>
                  <a:pt x="1076" y="1599"/>
                </a:cubicBezTo>
                <a:cubicBezTo>
                  <a:pt x="1222" y="1586"/>
                  <a:pt x="1372" y="1606"/>
                  <a:pt x="1515" y="1576"/>
                </a:cubicBezTo>
                <a:cubicBezTo>
                  <a:pt x="1520" y="1571"/>
                  <a:pt x="1525" y="1565"/>
                  <a:pt x="1531" y="1561"/>
                </a:cubicBezTo>
                <a:cubicBezTo>
                  <a:pt x="1538" y="1557"/>
                  <a:pt x="1547" y="1558"/>
                  <a:pt x="1553" y="1553"/>
                </a:cubicBezTo>
                <a:cubicBezTo>
                  <a:pt x="1560" y="1547"/>
                  <a:pt x="1571" y="1518"/>
                  <a:pt x="1584" y="1515"/>
                </a:cubicBezTo>
                <a:cubicBezTo>
                  <a:pt x="1614" y="1509"/>
                  <a:pt x="1645" y="1510"/>
                  <a:pt x="1675" y="1508"/>
                </a:cubicBezTo>
                <a:cubicBezTo>
                  <a:pt x="1715" y="1493"/>
                  <a:pt x="1752" y="1471"/>
                  <a:pt x="1788" y="1447"/>
                </a:cubicBezTo>
                <a:cubicBezTo>
                  <a:pt x="1796" y="1442"/>
                  <a:pt x="1803" y="1437"/>
                  <a:pt x="1811" y="1432"/>
                </a:cubicBezTo>
                <a:cubicBezTo>
                  <a:pt x="1819" y="1427"/>
                  <a:pt x="1834" y="1417"/>
                  <a:pt x="1834" y="1417"/>
                </a:cubicBezTo>
                <a:cubicBezTo>
                  <a:pt x="1850" y="1393"/>
                  <a:pt x="1889" y="1366"/>
                  <a:pt x="1917" y="1356"/>
                </a:cubicBezTo>
                <a:cubicBezTo>
                  <a:pt x="1942" y="1331"/>
                  <a:pt x="1967" y="1324"/>
                  <a:pt x="1993" y="1303"/>
                </a:cubicBezTo>
                <a:cubicBezTo>
                  <a:pt x="2034" y="1270"/>
                  <a:pt x="2041" y="1254"/>
                  <a:pt x="2069" y="1212"/>
                </a:cubicBezTo>
                <a:cubicBezTo>
                  <a:pt x="2082" y="1193"/>
                  <a:pt x="2114" y="1180"/>
                  <a:pt x="2129" y="1159"/>
                </a:cubicBezTo>
                <a:cubicBezTo>
                  <a:pt x="2141" y="1142"/>
                  <a:pt x="2148" y="1123"/>
                  <a:pt x="2160" y="1106"/>
                </a:cubicBezTo>
                <a:cubicBezTo>
                  <a:pt x="2168" y="1081"/>
                  <a:pt x="2197" y="1038"/>
                  <a:pt x="2197" y="1038"/>
                </a:cubicBezTo>
                <a:cubicBezTo>
                  <a:pt x="2210" y="989"/>
                  <a:pt x="2230" y="937"/>
                  <a:pt x="2266" y="901"/>
                </a:cubicBezTo>
                <a:cubicBezTo>
                  <a:pt x="2282" y="834"/>
                  <a:pt x="2289" y="818"/>
                  <a:pt x="2334" y="757"/>
                </a:cubicBezTo>
                <a:cubicBezTo>
                  <a:pt x="2345" y="742"/>
                  <a:pt x="2364" y="712"/>
                  <a:pt x="2364" y="712"/>
                </a:cubicBezTo>
                <a:cubicBezTo>
                  <a:pt x="2373" y="678"/>
                  <a:pt x="2384" y="646"/>
                  <a:pt x="2395" y="613"/>
                </a:cubicBezTo>
                <a:cubicBezTo>
                  <a:pt x="2400" y="598"/>
                  <a:pt x="2410" y="568"/>
                  <a:pt x="2410" y="568"/>
                </a:cubicBezTo>
                <a:cubicBezTo>
                  <a:pt x="2412" y="548"/>
                  <a:pt x="2414" y="527"/>
                  <a:pt x="2417" y="507"/>
                </a:cubicBezTo>
                <a:cubicBezTo>
                  <a:pt x="2419" y="497"/>
                  <a:pt x="2424" y="487"/>
                  <a:pt x="2425" y="477"/>
                </a:cubicBezTo>
                <a:cubicBezTo>
                  <a:pt x="2436" y="401"/>
                  <a:pt x="2424" y="330"/>
                  <a:pt x="2478" y="272"/>
                </a:cubicBezTo>
                <a:cubicBezTo>
                  <a:pt x="2495" y="199"/>
                  <a:pt x="2493" y="136"/>
                  <a:pt x="2493" y="60"/>
                </a:cubicBezTo>
              </a:path>
            </a:pathLst>
          </a:custGeom>
          <a:noFill/>
          <a:ln w="9525">
            <a:solidFill>
              <a:schemeClr val="tx1"/>
            </a:solidFill>
            <a:round/>
            <a:headEnd/>
            <a:tailEnd/>
          </a:ln>
        </p:spPr>
        <p:txBody>
          <a:bodyPr/>
          <a:lstStyle/>
          <a:p>
            <a:endParaRPr lang="en-IN"/>
          </a:p>
        </p:txBody>
      </p:sp>
      <p:sp>
        <p:nvSpPr>
          <p:cNvPr id="67591" name="Freeform 7"/>
          <p:cNvSpPr>
            <a:spLocks/>
          </p:cNvSpPr>
          <p:nvPr/>
        </p:nvSpPr>
        <p:spPr bwMode="auto">
          <a:xfrm>
            <a:off x="1889125" y="2987675"/>
            <a:ext cx="846138" cy="152400"/>
          </a:xfrm>
          <a:custGeom>
            <a:avLst/>
            <a:gdLst>
              <a:gd name="T0" fmla="*/ 0 w 533"/>
              <a:gd name="T1" fmla="*/ 2147483647 h 96"/>
              <a:gd name="T2" fmla="*/ 2147483647 w 533"/>
              <a:gd name="T3" fmla="*/ 2147483647 h 96"/>
              <a:gd name="T4" fmla="*/ 2147483647 w 533"/>
              <a:gd name="T5" fmla="*/ 2147483647 h 96"/>
              <a:gd name="T6" fmla="*/ 2147483647 w 533"/>
              <a:gd name="T7" fmla="*/ 2147483647 h 96"/>
              <a:gd name="T8" fmla="*/ 2147483647 w 533"/>
              <a:gd name="T9" fmla="*/ 2147483647 h 96"/>
              <a:gd name="T10" fmla="*/ 2147483647 w 533"/>
              <a:gd name="T11" fmla="*/ 2147483647 h 96"/>
              <a:gd name="T12" fmla="*/ 0 60000 65536"/>
              <a:gd name="T13" fmla="*/ 0 60000 65536"/>
              <a:gd name="T14" fmla="*/ 0 60000 65536"/>
              <a:gd name="T15" fmla="*/ 0 60000 65536"/>
              <a:gd name="T16" fmla="*/ 0 60000 65536"/>
              <a:gd name="T17" fmla="*/ 0 60000 65536"/>
              <a:gd name="T18" fmla="*/ 0 w 533"/>
              <a:gd name="T19" fmla="*/ 0 h 96"/>
              <a:gd name="T20" fmla="*/ 533 w 533"/>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533" h="96">
                <a:moveTo>
                  <a:pt x="0" y="81"/>
                </a:moveTo>
                <a:cubicBezTo>
                  <a:pt x="50" y="49"/>
                  <a:pt x="85" y="66"/>
                  <a:pt x="144" y="73"/>
                </a:cubicBezTo>
                <a:cubicBezTo>
                  <a:pt x="210" y="91"/>
                  <a:pt x="206" y="88"/>
                  <a:pt x="295" y="81"/>
                </a:cubicBezTo>
                <a:cubicBezTo>
                  <a:pt x="363" y="57"/>
                  <a:pt x="260" y="96"/>
                  <a:pt x="349" y="51"/>
                </a:cubicBezTo>
                <a:cubicBezTo>
                  <a:pt x="363" y="44"/>
                  <a:pt x="394" y="35"/>
                  <a:pt x="394" y="35"/>
                </a:cubicBezTo>
                <a:cubicBezTo>
                  <a:pt x="533" y="44"/>
                  <a:pt x="523" y="0"/>
                  <a:pt x="523" y="73"/>
                </a:cubicBezTo>
              </a:path>
            </a:pathLst>
          </a:custGeom>
          <a:noFill/>
          <a:ln w="9525">
            <a:solidFill>
              <a:schemeClr val="tx1"/>
            </a:solidFill>
            <a:round/>
            <a:headEnd/>
            <a:tailEnd/>
          </a:ln>
        </p:spPr>
        <p:txBody>
          <a:bodyPr/>
          <a:lstStyle/>
          <a:p>
            <a:endParaRPr lang="en-IN"/>
          </a:p>
        </p:txBody>
      </p:sp>
      <p:sp>
        <p:nvSpPr>
          <p:cNvPr id="67592" name="Freeform 8"/>
          <p:cNvSpPr>
            <a:spLocks/>
          </p:cNvSpPr>
          <p:nvPr/>
        </p:nvSpPr>
        <p:spPr bwMode="auto">
          <a:xfrm>
            <a:off x="5149850" y="2992438"/>
            <a:ext cx="709613" cy="231775"/>
          </a:xfrm>
          <a:custGeom>
            <a:avLst/>
            <a:gdLst>
              <a:gd name="T0" fmla="*/ 0 w 447"/>
              <a:gd name="T1" fmla="*/ 2147483647 h 146"/>
              <a:gd name="T2" fmla="*/ 2147483647 w 447"/>
              <a:gd name="T3" fmla="*/ 2147483647 h 146"/>
              <a:gd name="T4" fmla="*/ 2147483647 w 447"/>
              <a:gd name="T5" fmla="*/ 2147483647 h 146"/>
              <a:gd name="T6" fmla="*/ 2147483647 w 447"/>
              <a:gd name="T7" fmla="*/ 2147483647 h 146"/>
              <a:gd name="T8" fmla="*/ 2147483647 w 447"/>
              <a:gd name="T9" fmla="*/ 2147483647 h 146"/>
              <a:gd name="T10" fmla="*/ 2147483647 w 447"/>
              <a:gd name="T11" fmla="*/ 2147483647 h 146"/>
              <a:gd name="T12" fmla="*/ 0 60000 65536"/>
              <a:gd name="T13" fmla="*/ 0 60000 65536"/>
              <a:gd name="T14" fmla="*/ 0 60000 65536"/>
              <a:gd name="T15" fmla="*/ 0 60000 65536"/>
              <a:gd name="T16" fmla="*/ 0 60000 65536"/>
              <a:gd name="T17" fmla="*/ 0 60000 65536"/>
              <a:gd name="T18" fmla="*/ 0 w 447"/>
              <a:gd name="T19" fmla="*/ 0 h 146"/>
              <a:gd name="T20" fmla="*/ 447 w 447"/>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447" h="146">
                <a:moveTo>
                  <a:pt x="0" y="25"/>
                </a:moveTo>
                <a:cubicBezTo>
                  <a:pt x="94" y="0"/>
                  <a:pt x="139" y="13"/>
                  <a:pt x="257" y="17"/>
                </a:cubicBezTo>
                <a:cubicBezTo>
                  <a:pt x="272" y="22"/>
                  <a:pt x="289" y="24"/>
                  <a:pt x="303" y="32"/>
                </a:cubicBezTo>
                <a:cubicBezTo>
                  <a:pt x="352" y="62"/>
                  <a:pt x="273" y="37"/>
                  <a:pt x="348" y="55"/>
                </a:cubicBezTo>
                <a:cubicBezTo>
                  <a:pt x="367" y="73"/>
                  <a:pt x="387" y="79"/>
                  <a:pt x="409" y="93"/>
                </a:cubicBezTo>
                <a:cubicBezTo>
                  <a:pt x="441" y="142"/>
                  <a:pt x="425" y="127"/>
                  <a:pt x="447" y="146"/>
                </a:cubicBezTo>
              </a:path>
            </a:pathLst>
          </a:custGeom>
          <a:noFill/>
          <a:ln w="9525">
            <a:solidFill>
              <a:schemeClr val="tx1"/>
            </a:solidFill>
            <a:round/>
            <a:headEnd/>
            <a:tailEnd/>
          </a:ln>
        </p:spPr>
        <p:txBody>
          <a:bodyPr/>
          <a:lstStyle/>
          <a:p>
            <a:endParaRPr lang="en-IN"/>
          </a:p>
        </p:txBody>
      </p:sp>
      <p:sp>
        <p:nvSpPr>
          <p:cNvPr id="67593" name="Freeform 9"/>
          <p:cNvSpPr>
            <a:spLocks/>
          </p:cNvSpPr>
          <p:nvPr/>
        </p:nvSpPr>
        <p:spPr bwMode="auto">
          <a:xfrm>
            <a:off x="3352800" y="4800600"/>
            <a:ext cx="1182688" cy="968375"/>
          </a:xfrm>
          <a:custGeom>
            <a:avLst/>
            <a:gdLst>
              <a:gd name="T0" fmla="*/ 2147483647 w 745"/>
              <a:gd name="T1" fmla="*/ 0 h 610"/>
              <a:gd name="T2" fmla="*/ 2147483647 w 745"/>
              <a:gd name="T3" fmla="*/ 2147483647 h 610"/>
              <a:gd name="T4" fmla="*/ 2147483647 w 745"/>
              <a:gd name="T5" fmla="*/ 2147483647 h 610"/>
              <a:gd name="T6" fmla="*/ 2147483647 w 745"/>
              <a:gd name="T7" fmla="*/ 2147483647 h 610"/>
              <a:gd name="T8" fmla="*/ 2147483647 w 745"/>
              <a:gd name="T9" fmla="*/ 2147483647 h 610"/>
              <a:gd name="T10" fmla="*/ 2147483647 w 745"/>
              <a:gd name="T11" fmla="*/ 2147483647 h 610"/>
              <a:gd name="T12" fmla="*/ 2147483647 w 745"/>
              <a:gd name="T13" fmla="*/ 2147483647 h 610"/>
              <a:gd name="T14" fmla="*/ 2147483647 w 745"/>
              <a:gd name="T15" fmla="*/ 2147483647 h 610"/>
              <a:gd name="T16" fmla="*/ 2147483647 w 745"/>
              <a:gd name="T17" fmla="*/ 2147483647 h 610"/>
              <a:gd name="T18" fmla="*/ 2147483647 w 745"/>
              <a:gd name="T19" fmla="*/ 2147483647 h 610"/>
              <a:gd name="T20" fmla="*/ 2147483647 w 745"/>
              <a:gd name="T21" fmla="*/ 2147483647 h 610"/>
              <a:gd name="T22" fmla="*/ 2147483647 w 745"/>
              <a:gd name="T23" fmla="*/ 2147483647 h 610"/>
              <a:gd name="T24" fmla="*/ 2147483647 w 745"/>
              <a:gd name="T25" fmla="*/ 2147483647 h 610"/>
              <a:gd name="T26" fmla="*/ 2147483647 w 745"/>
              <a:gd name="T27" fmla="*/ 2147483647 h 610"/>
              <a:gd name="T28" fmla="*/ 2147483647 w 745"/>
              <a:gd name="T29" fmla="*/ 2147483647 h 610"/>
              <a:gd name="T30" fmla="*/ 2147483647 w 745"/>
              <a:gd name="T31" fmla="*/ 2147483647 h 610"/>
              <a:gd name="T32" fmla="*/ 2147483647 w 745"/>
              <a:gd name="T33" fmla="*/ 2147483647 h 610"/>
              <a:gd name="T34" fmla="*/ 2147483647 w 745"/>
              <a:gd name="T35" fmla="*/ 2147483647 h 610"/>
              <a:gd name="T36" fmla="*/ 2147483647 w 745"/>
              <a:gd name="T37" fmla="*/ 2147483647 h 6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610"/>
              <a:gd name="T59" fmla="*/ 745 w 745"/>
              <a:gd name="T60" fmla="*/ 610 h 6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610">
                <a:moveTo>
                  <a:pt x="34" y="0"/>
                </a:moveTo>
                <a:cubicBezTo>
                  <a:pt x="32" y="131"/>
                  <a:pt x="27" y="263"/>
                  <a:pt x="27" y="394"/>
                </a:cubicBezTo>
                <a:cubicBezTo>
                  <a:pt x="27" y="610"/>
                  <a:pt x="0" y="530"/>
                  <a:pt x="72" y="508"/>
                </a:cubicBezTo>
                <a:cubicBezTo>
                  <a:pt x="110" y="515"/>
                  <a:pt x="134" y="533"/>
                  <a:pt x="171" y="546"/>
                </a:cubicBezTo>
                <a:cubicBezTo>
                  <a:pt x="280" y="541"/>
                  <a:pt x="389" y="541"/>
                  <a:pt x="497" y="531"/>
                </a:cubicBezTo>
                <a:cubicBezTo>
                  <a:pt x="504" y="530"/>
                  <a:pt x="506" y="518"/>
                  <a:pt x="512" y="515"/>
                </a:cubicBezTo>
                <a:cubicBezTo>
                  <a:pt x="526" y="508"/>
                  <a:pt x="532" y="539"/>
                  <a:pt x="548" y="538"/>
                </a:cubicBezTo>
                <a:cubicBezTo>
                  <a:pt x="594" y="536"/>
                  <a:pt x="648" y="495"/>
                  <a:pt x="694" y="493"/>
                </a:cubicBezTo>
                <a:cubicBezTo>
                  <a:pt x="713" y="473"/>
                  <a:pt x="729" y="467"/>
                  <a:pt x="739" y="440"/>
                </a:cubicBezTo>
                <a:cubicBezTo>
                  <a:pt x="734" y="348"/>
                  <a:pt x="745" y="269"/>
                  <a:pt x="678" y="205"/>
                </a:cubicBezTo>
                <a:cubicBezTo>
                  <a:pt x="666" y="165"/>
                  <a:pt x="649" y="150"/>
                  <a:pt x="610" y="136"/>
                </a:cubicBezTo>
                <a:cubicBezTo>
                  <a:pt x="567" y="151"/>
                  <a:pt x="524" y="142"/>
                  <a:pt x="481" y="129"/>
                </a:cubicBezTo>
                <a:cubicBezTo>
                  <a:pt x="446" y="131"/>
                  <a:pt x="410" y="136"/>
                  <a:pt x="375" y="136"/>
                </a:cubicBezTo>
                <a:cubicBezTo>
                  <a:pt x="349" y="136"/>
                  <a:pt x="337" y="109"/>
                  <a:pt x="315" y="99"/>
                </a:cubicBezTo>
                <a:cubicBezTo>
                  <a:pt x="273" y="80"/>
                  <a:pt x="262" y="82"/>
                  <a:pt x="216" y="76"/>
                </a:cubicBezTo>
                <a:cubicBezTo>
                  <a:pt x="194" y="68"/>
                  <a:pt x="170" y="69"/>
                  <a:pt x="148" y="61"/>
                </a:cubicBezTo>
                <a:cubicBezTo>
                  <a:pt x="136" y="56"/>
                  <a:pt x="126" y="29"/>
                  <a:pt x="118" y="23"/>
                </a:cubicBezTo>
                <a:cubicBezTo>
                  <a:pt x="115" y="21"/>
                  <a:pt x="75" y="9"/>
                  <a:pt x="72" y="8"/>
                </a:cubicBezTo>
                <a:cubicBezTo>
                  <a:pt x="34" y="33"/>
                  <a:pt x="49" y="14"/>
                  <a:pt x="49" y="76"/>
                </a:cubicBezTo>
              </a:path>
            </a:pathLst>
          </a:custGeom>
          <a:solidFill>
            <a:srgbClr val="FF0000"/>
          </a:solidFill>
          <a:ln w="9525">
            <a:solidFill>
              <a:schemeClr val="tx1"/>
            </a:solidFill>
            <a:round/>
            <a:headEnd/>
            <a:tailEnd/>
          </a:ln>
        </p:spPr>
        <p:txBody>
          <a:bodyPr/>
          <a:lstStyle/>
          <a:p>
            <a:endParaRPr lang="en-IN"/>
          </a:p>
        </p:txBody>
      </p:sp>
      <p:sp>
        <p:nvSpPr>
          <p:cNvPr id="67594" name="Freeform 10"/>
          <p:cNvSpPr>
            <a:spLocks/>
          </p:cNvSpPr>
          <p:nvPr/>
        </p:nvSpPr>
        <p:spPr bwMode="auto">
          <a:xfrm>
            <a:off x="4953000" y="3276600"/>
            <a:ext cx="527050" cy="908050"/>
          </a:xfrm>
          <a:custGeom>
            <a:avLst/>
            <a:gdLst>
              <a:gd name="T0" fmla="*/ 0 w 332"/>
              <a:gd name="T1" fmla="*/ 2147483647 h 572"/>
              <a:gd name="T2" fmla="*/ 2147483647 w 332"/>
              <a:gd name="T3" fmla="*/ 2147483647 h 572"/>
              <a:gd name="T4" fmla="*/ 2147483647 w 332"/>
              <a:gd name="T5" fmla="*/ 2147483647 h 572"/>
              <a:gd name="T6" fmla="*/ 2147483647 w 332"/>
              <a:gd name="T7" fmla="*/ 2147483647 h 572"/>
              <a:gd name="T8" fmla="*/ 2147483647 w 332"/>
              <a:gd name="T9" fmla="*/ 2147483647 h 572"/>
              <a:gd name="T10" fmla="*/ 2147483647 w 332"/>
              <a:gd name="T11" fmla="*/ 2147483647 h 572"/>
              <a:gd name="T12" fmla="*/ 2147483647 w 332"/>
              <a:gd name="T13" fmla="*/ 2147483647 h 572"/>
              <a:gd name="T14" fmla="*/ 2147483647 w 332"/>
              <a:gd name="T15" fmla="*/ 2147483647 h 572"/>
              <a:gd name="T16" fmla="*/ 2147483647 w 332"/>
              <a:gd name="T17" fmla="*/ 2147483647 h 572"/>
              <a:gd name="T18" fmla="*/ 2147483647 w 332"/>
              <a:gd name="T19" fmla="*/ 2147483647 h 572"/>
              <a:gd name="T20" fmla="*/ 2147483647 w 332"/>
              <a:gd name="T21" fmla="*/ 2147483647 h 572"/>
              <a:gd name="T22" fmla="*/ 2147483647 w 332"/>
              <a:gd name="T23" fmla="*/ 2147483647 h 572"/>
              <a:gd name="T24" fmla="*/ 2147483647 w 332"/>
              <a:gd name="T25" fmla="*/ 2147483647 h 572"/>
              <a:gd name="T26" fmla="*/ 0 w 332"/>
              <a:gd name="T27" fmla="*/ 2147483647 h 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572"/>
              <a:gd name="T44" fmla="*/ 332 w 332"/>
              <a:gd name="T45" fmla="*/ 572 h 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572">
                <a:moveTo>
                  <a:pt x="0" y="512"/>
                </a:moveTo>
                <a:cubicBezTo>
                  <a:pt x="29" y="557"/>
                  <a:pt x="58" y="564"/>
                  <a:pt x="106" y="572"/>
                </a:cubicBezTo>
                <a:cubicBezTo>
                  <a:pt x="150" y="567"/>
                  <a:pt x="173" y="562"/>
                  <a:pt x="212" y="550"/>
                </a:cubicBezTo>
                <a:cubicBezTo>
                  <a:pt x="228" y="503"/>
                  <a:pt x="233" y="453"/>
                  <a:pt x="250" y="406"/>
                </a:cubicBezTo>
                <a:cubicBezTo>
                  <a:pt x="257" y="360"/>
                  <a:pt x="267" y="321"/>
                  <a:pt x="280" y="277"/>
                </a:cubicBezTo>
                <a:cubicBezTo>
                  <a:pt x="285" y="211"/>
                  <a:pt x="332" y="32"/>
                  <a:pt x="250" y="4"/>
                </a:cubicBezTo>
                <a:cubicBezTo>
                  <a:pt x="215" y="8"/>
                  <a:pt x="174" y="0"/>
                  <a:pt x="144" y="19"/>
                </a:cubicBezTo>
                <a:cubicBezTo>
                  <a:pt x="137" y="23"/>
                  <a:pt x="139" y="34"/>
                  <a:pt x="136" y="42"/>
                </a:cubicBezTo>
                <a:cubicBezTo>
                  <a:pt x="131" y="114"/>
                  <a:pt x="139" y="135"/>
                  <a:pt x="106" y="186"/>
                </a:cubicBezTo>
                <a:cubicBezTo>
                  <a:pt x="103" y="204"/>
                  <a:pt x="105" y="223"/>
                  <a:pt x="98" y="239"/>
                </a:cubicBezTo>
                <a:cubicBezTo>
                  <a:pt x="94" y="247"/>
                  <a:pt x="78" y="245"/>
                  <a:pt x="76" y="254"/>
                </a:cubicBezTo>
                <a:cubicBezTo>
                  <a:pt x="44" y="415"/>
                  <a:pt x="71" y="346"/>
                  <a:pt x="48" y="399"/>
                </a:cubicBezTo>
                <a:cubicBezTo>
                  <a:pt x="21" y="439"/>
                  <a:pt x="33" y="464"/>
                  <a:pt x="15" y="512"/>
                </a:cubicBezTo>
                <a:cubicBezTo>
                  <a:pt x="13" y="517"/>
                  <a:pt x="5" y="512"/>
                  <a:pt x="0" y="512"/>
                </a:cubicBezTo>
                <a:close/>
              </a:path>
            </a:pathLst>
          </a:custGeom>
          <a:solidFill>
            <a:schemeClr val="accent1"/>
          </a:solidFill>
          <a:ln w="9525">
            <a:solidFill>
              <a:schemeClr val="tx1"/>
            </a:solidFill>
            <a:round/>
            <a:headEnd/>
            <a:tailEnd/>
          </a:ln>
        </p:spPr>
        <p:txBody>
          <a:bodyPr/>
          <a:lstStyle/>
          <a:p>
            <a:endParaRPr lang="en-IN"/>
          </a:p>
        </p:txBody>
      </p:sp>
      <p:sp>
        <p:nvSpPr>
          <p:cNvPr id="67595" name="Text Box 11"/>
          <p:cNvSpPr txBox="1">
            <a:spLocks noChangeArrowheads="1"/>
          </p:cNvSpPr>
          <p:nvPr/>
        </p:nvSpPr>
        <p:spPr bwMode="auto">
          <a:xfrm>
            <a:off x="7086600" y="3429000"/>
            <a:ext cx="1733550" cy="366713"/>
          </a:xfrm>
          <a:prstGeom prst="rect">
            <a:avLst/>
          </a:prstGeom>
          <a:noFill/>
          <a:ln w="9525">
            <a:noFill/>
            <a:miter lim="800000"/>
            <a:headEnd/>
            <a:tailEnd/>
          </a:ln>
        </p:spPr>
        <p:txBody>
          <a:bodyPr wrap="none">
            <a:spAutoFit/>
          </a:bodyPr>
          <a:lstStyle/>
          <a:p>
            <a:r>
              <a:rPr lang="en-US"/>
              <a:t>subendocardial</a:t>
            </a:r>
          </a:p>
        </p:txBody>
      </p:sp>
      <p:sp>
        <p:nvSpPr>
          <p:cNvPr id="67596" name="Text Box 12"/>
          <p:cNvSpPr txBox="1">
            <a:spLocks noChangeArrowheads="1"/>
          </p:cNvSpPr>
          <p:nvPr/>
        </p:nvSpPr>
        <p:spPr bwMode="auto">
          <a:xfrm>
            <a:off x="4724400" y="6248400"/>
            <a:ext cx="1339850" cy="366713"/>
          </a:xfrm>
          <a:prstGeom prst="rect">
            <a:avLst/>
          </a:prstGeom>
          <a:noFill/>
          <a:ln w="9525">
            <a:noFill/>
            <a:miter lim="800000"/>
            <a:headEnd/>
            <a:tailEnd/>
          </a:ln>
        </p:spPr>
        <p:txBody>
          <a:bodyPr wrap="none">
            <a:spAutoFit/>
          </a:bodyPr>
          <a:lstStyle/>
          <a:p>
            <a:r>
              <a:rPr lang="en-US"/>
              <a:t>Transmural</a:t>
            </a:r>
          </a:p>
        </p:txBody>
      </p:sp>
      <p:sp>
        <p:nvSpPr>
          <p:cNvPr id="67597" name="Line 13"/>
          <p:cNvSpPr>
            <a:spLocks noChangeShapeType="1"/>
          </p:cNvSpPr>
          <p:nvPr/>
        </p:nvSpPr>
        <p:spPr bwMode="auto">
          <a:xfrm flipH="1">
            <a:off x="6019800" y="3657600"/>
            <a:ext cx="914400" cy="76200"/>
          </a:xfrm>
          <a:prstGeom prst="line">
            <a:avLst/>
          </a:prstGeom>
          <a:noFill/>
          <a:ln w="9525">
            <a:solidFill>
              <a:schemeClr val="tx1"/>
            </a:solidFill>
            <a:round/>
            <a:headEnd/>
            <a:tailEnd type="triangle" w="med" len="med"/>
          </a:ln>
        </p:spPr>
        <p:txBody>
          <a:bodyPr/>
          <a:lstStyle/>
          <a:p>
            <a:endParaRPr lang="en-IN"/>
          </a:p>
        </p:txBody>
      </p:sp>
      <p:sp>
        <p:nvSpPr>
          <p:cNvPr id="67598" name="Line 14"/>
          <p:cNvSpPr>
            <a:spLocks noChangeShapeType="1"/>
          </p:cNvSpPr>
          <p:nvPr/>
        </p:nvSpPr>
        <p:spPr bwMode="auto">
          <a:xfrm flipH="1" flipV="1">
            <a:off x="4114800" y="5791200"/>
            <a:ext cx="609600" cy="609600"/>
          </a:xfrm>
          <a:prstGeom prst="line">
            <a:avLst/>
          </a:prstGeom>
          <a:noFill/>
          <a:ln w="9525">
            <a:solidFill>
              <a:schemeClr val="tx1"/>
            </a:solidFill>
            <a:round/>
            <a:headEnd/>
            <a:tailEnd type="triangle" w="med" len="med"/>
          </a:ln>
        </p:spPr>
        <p:txBody>
          <a:bodyPr/>
          <a:lstStyle/>
          <a:p>
            <a:endParaRPr lang="en-IN"/>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Date Placeholder 5"/>
          <p:cNvSpPr>
            <a:spLocks noGrp="1"/>
          </p:cNvSpPr>
          <p:nvPr>
            <p:ph type="dt" sz="quarter" idx="10"/>
          </p:nvPr>
        </p:nvSpPr>
        <p:spPr>
          <a:xfrm>
            <a:off x="6553200" y="6243638"/>
            <a:ext cx="2133600" cy="457200"/>
          </a:xfrm>
        </p:spPr>
        <p:txBody>
          <a:bodyPr/>
          <a:lstStyle/>
          <a:p>
            <a:pPr algn="r">
              <a:defRPr/>
            </a:pPr>
            <a:fld id="{14FF1B9E-F22C-4A2D-9DAD-CDE6E4B5329D}" type="datetime1">
              <a:rPr lang="en-US" smtClean="0"/>
              <a:pPr algn="r">
                <a:defRPr/>
              </a:pPr>
              <a:t>6/18/2024</a:t>
            </a:fld>
            <a:endParaRPr lang="en-US"/>
          </a:p>
        </p:txBody>
      </p:sp>
      <p:sp>
        <p:nvSpPr>
          <p:cNvPr id="73732" name="Rectangle 2"/>
          <p:cNvSpPr>
            <a:spLocks noGrp="1" noChangeArrowheads="1"/>
          </p:cNvSpPr>
          <p:nvPr>
            <p:ph type="title"/>
          </p:nvPr>
        </p:nvSpPr>
        <p:spPr/>
        <p:txBody>
          <a:bodyPr/>
          <a:lstStyle/>
          <a:p>
            <a:pPr eaLnBrk="1" hangingPunct="1">
              <a:defRPr/>
            </a:pPr>
            <a:r>
              <a:rPr lang="en-US"/>
              <a:t>Transmural MI</a:t>
            </a:r>
          </a:p>
        </p:txBody>
      </p:sp>
      <p:sp>
        <p:nvSpPr>
          <p:cNvPr id="73733" name="Rectangle 3"/>
          <p:cNvSpPr>
            <a:spLocks noGrp="1" noChangeArrowheads="1"/>
          </p:cNvSpPr>
          <p:nvPr>
            <p:ph type="body" idx="1"/>
          </p:nvPr>
        </p:nvSpPr>
        <p:spPr/>
        <p:txBody>
          <a:bodyPr/>
          <a:lstStyle/>
          <a:p>
            <a:pPr marL="609600" indent="-609600" eaLnBrk="1" hangingPunct="1">
              <a:lnSpc>
                <a:spcPct val="90000"/>
              </a:lnSpc>
              <a:defRPr/>
            </a:pPr>
            <a:r>
              <a:rPr lang="en-US"/>
              <a:t>Changes in ST-T segment</a:t>
            </a:r>
          </a:p>
          <a:p>
            <a:pPr marL="609600" indent="-609600" eaLnBrk="1" hangingPunct="1">
              <a:lnSpc>
                <a:spcPct val="90000"/>
              </a:lnSpc>
              <a:defRPr/>
            </a:pPr>
            <a:endParaRPr lang="en-US"/>
          </a:p>
          <a:p>
            <a:pPr marL="609600" indent="-609600" eaLnBrk="1" hangingPunct="1">
              <a:lnSpc>
                <a:spcPct val="90000"/>
              </a:lnSpc>
              <a:defRPr/>
            </a:pPr>
            <a:r>
              <a:rPr lang="en-US"/>
              <a:t>2 phases</a:t>
            </a:r>
          </a:p>
          <a:p>
            <a:pPr marL="609600" indent="-609600" eaLnBrk="1" hangingPunct="1">
              <a:lnSpc>
                <a:spcPct val="90000"/>
              </a:lnSpc>
              <a:defRPr/>
            </a:pPr>
            <a:endParaRPr lang="en-US"/>
          </a:p>
          <a:p>
            <a:pPr marL="609600" indent="-609600" eaLnBrk="1" hangingPunct="1">
              <a:lnSpc>
                <a:spcPct val="90000"/>
              </a:lnSpc>
              <a:buFont typeface="Wingdings" pitchFamily="2" charset="2"/>
              <a:buAutoNum type="arabicPeriod"/>
              <a:defRPr/>
            </a:pPr>
            <a:r>
              <a:rPr lang="en-US"/>
              <a:t>Acute phase</a:t>
            </a:r>
          </a:p>
          <a:p>
            <a:pPr marL="609600" indent="-609600" eaLnBrk="1" hangingPunct="1">
              <a:lnSpc>
                <a:spcPct val="90000"/>
              </a:lnSpc>
              <a:buFont typeface="Wingdings" pitchFamily="2" charset="2"/>
              <a:buAutoNum type="arabicPeriod"/>
              <a:defRPr/>
            </a:pPr>
            <a:endParaRPr lang="en-US"/>
          </a:p>
          <a:p>
            <a:pPr marL="609600" indent="-609600" eaLnBrk="1" hangingPunct="1">
              <a:lnSpc>
                <a:spcPct val="90000"/>
              </a:lnSpc>
              <a:buFont typeface="Wingdings" pitchFamily="2" charset="2"/>
              <a:buAutoNum type="arabicPeriod"/>
              <a:defRPr/>
            </a:pPr>
            <a:r>
              <a:rPr lang="en-US"/>
              <a:t>Evolving phase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Date Placeholder 5"/>
          <p:cNvSpPr>
            <a:spLocks noGrp="1"/>
          </p:cNvSpPr>
          <p:nvPr>
            <p:ph type="dt" sz="quarter" idx="10"/>
          </p:nvPr>
        </p:nvSpPr>
        <p:spPr>
          <a:xfrm>
            <a:off x="6553200" y="6243638"/>
            <a:ext cx="2133600" cy="457200"/>
          </a:xfrm>
        </p:spPr>
        <p:txBody>
          <a:bodyPr/>
          <a:lstStyle/>
          <a:p>
            <a:pPr algn="r">
              <a:defRPr/>
            </a:pPr>
            <a:fld id="{33F0F45F-FEE3-49ED-9084-291E9FB341E5}" type="datetime1">
              <a:rPr lang="en-US" smtClean="0"/>
              <a:pPr algn="r">
                <a:defRPr/>
              </a:pPr>
              <a:t>6/18/2024</a:t>
            </a:fld>
            <a:endParaRPr lang="en-US"/>
          </a:p>
        </p:txBody>
      </p:sp>
      <p:sp>
        <p:nvSpPr>
          <p:cNvPr id="74756" name="Rectangle 3"/>
          <p:cNvSpPr>
            <a:spLocks noGrp="1" noChangeArrowheads="1"/>
          </p:cNvSpPr>
          <p:nvPr>
            <p:ph type="body" idx="1"/>
          </p:nvPr>
        </p:nvSpPr>
        <p:spPr>
          <a:xfrm>
            <a:off x="457200" y="457200"/>
            <a:ext cx="8229600" cy="5410200"/>
          </a:xfrm>
        </p:spPr>
        <p:txBody>
          <a:bodyPr/>
          <a:lstStyle/>
          <a:p>
            <a:pPr marL="609600" indent="-609600" eaLnBrk="1" hangingPunct="1">
              <a:defRPr/>
            </a:pPr>
            <a:r>
              <a:rPr lang="en-US"/>
              <a:t>Acute Phase</a:t>
            </a:r>
          </a:p>
          <a:p>
            <a:pPr marL="609600" indent="-609600" eaLnBrk="1" hangingPunct="1">
              <a:defRPr/>
            </a:pPr>
            <a:endParaRPr lang="en-US"/>
          </a:p>
          <a:p>
            <a:pPr marL="609600" indent="-609600" eaLnBrk="1" hangingPunct="1">
              <a:buFont typeface="Wingdings" pitchFamily="2" charset="2"/>
              <a:buAutoNum type="arabicPeriod"/>
              <a:defRPr/>
            </a:pPr>
            <a:r>
              <a:rPr lang="en-US"/>
              <a:t>ST elevations</a:t>
            </a:r>
          </a:p>
          <a:p>
            <a:pPr marL="609600" indent="-609600" eaLnBrk="1" hangingPunct="1">
              <a:buFont typeface="Wingdings" pitchFamily="2" charset="2"/>
              <a:buAutoNum type="arabicPeriod"/>
              <a:defRPr/>
            </a:pPr>
            <a:endParaRPr lang="en-US"/>
          </a:p>
          <a:p>
            <a:pPr marL="609600" indent="-609600" eaLnBrk="1" hangingPunct="1">
              <a:buFont typeface="Wingdings" pitchFamily="2" charset="2"/>
              <a:buAutoNum type="arabicPeriod"/>
              <a:defRPr/>
            </a:pPr>
            <a:r>
              <a:rPr lang="en-US"/>
              <a:t>Hyperacute T waves</a:t>
            </a:r>
          </a:p>
          <a:p>
            <a:pPr marL="609600" indent="-609600" eaLnBrk="1" hangingPunct="1">
              <a:defRPr/>
            </a:pPr>
            <a:endParaRPr lang="en-US"/>
          </a:p>
          <a:p>
            <a:pPr marL="609600" indent="-609600" eaLnBrk="1" hangingPunct="1">
              <a:buFont typeface="Wingdings" pitchFamily="2" charset="2"/>
              <a:buNone/>
              <a:defRPr/>
            </a:pPr>
            <a:endParaRPr lang="en-US"/>
          </a:p>
          <a:p>
            <a:pPr marL="609600" indent="-609600" eaLnBrk="1" hangingPunct="1">
              <a:buFont typeface="Wingdings" pitchFamily="2" charset="2"/>
              <a:buNone/>
              <a:defRPr/>
            </a:pPr>
            <a:r>
              <a:rPr lang="en-US"/>
              <a:t>  </a:t>
            </a:r>
          </a:p>
        </p:txBody>
      </p:sp>
      <p:sp>
        <p:nvSpPr>
          <p:cNvPr id="69636" name="Freeform 5"/>
          <p:cNvSpPr>
            <a:spLocks/>
          </p:cNvSpPr>
          <p:nvPr/>
        </p:nvSpPr>
        <p:spPr bwMode="auto">
          <a:xfrm>
            <a:off x="2667000" y="3962400"/>
            <a:ext cx="2209800" cy="1816100"/>
          </a:xfrm>
          <a:custGeom>
            <a:avLst/>
            <a:gdLst>
              <a:gd name="T0" fmla="*/ 0 w 1248"/>
              <a:gd name="T1" fmla="*/ 2147483647 h 1144"/>
              <a:gd name="T2" fmla="*/ 2147483647 w 1248"/>
              <a:gd name="T3" fmla="*/ 2147483647 h 1144"/>
              <a:gd name="T4" fmla="*/ 2147483647 w 1248"/>
              <a:gd name="T5" fmla="*/ 2147483647 h 1144"/>
              <a:gd name="T6" fmla="*/ 2147483647 w 1248"/>
              <a:gd name="T7" fmla="*/ 2147483647 h 1144"/>
              <a:gd name="T8" fmla="*/ 2147483647 w 1248"/>
              <a:gd name="T9" fmla="*/ 2147483647 h 1144"/>
              <a:gd name="T10" fmla="*/ 2147483647 w 1248"/>
              <a:gd name="T11" fmla="*/ 2147483647 h 1144"/>
              <a:gd name="T12" fmla="*/ 2147483647 w 1248"/>
              <a:gd name="T13" fmla="*/ 2147483647 h 1144"/>
              <a:gd name="T14" fmla="*/ 2147483647 w 1248"/>
              <a:gd name="T15" fmla="*/ 2147483647 h 1144"/>
              <a:gd name="T16" fmla="*/ 0 60000 65536"/>
              <a:gd name="T17" fmla="*/ 0 60000 65536"/>
              <a:gd name="T18" fmla="*/ 0 60000 65536"/>
              <a:gd name="T19" fmla="*/ 0 60000 65536"/>
              <a:gd name="T20" fmla="*/ 0 60000 65536"/>
              <a:gd name="T21" fmla="*/ 0 60000 65536"/>
              <a:gd name="T22" fmla="*/ 0 60000 65536"/>
              <a:gd name="T23" fmla="*/ 0 60000 65536"/>
              <a:gd name="T24" fmla="*/ 0 w 1248"/>
              <a:gd name="T25" fmla="*/ 0 h 1144"/>
              <a:gd name="T26" fmla="*/ 1248 w 1248"/>
              <a:gd name="T27" fmla="*/ 1144 h 1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8" h="1144">
                <a:moveTo>
                  <a:pt x="0" y="824"/>
                </a:moveTo>
                <a:cubicBezTo>
                  <a:pt x="56" y="808"/>
                  <a:pt x="112" y="792"/>
                  <a:pt x="144" y="824"/>
                </a:cubicBezTo>
                <a:cubicBezTo>
                  <a:pt x="176" y="856"/>
                  <a:pt x="168" y="1144"/>
                  <a:pt x="192" y="1016"/>
                </a:cubicBezTo>
                <a:cubicBezTo>
                  <a:pt x="216" y="888"/>
                  <a:pt x="264" y="112"/>
                  <a:pt x="288" y="56"/>
                </a:cubicBezTo>
                <a:cubicBezTo>
                  <a:pt x="312" y="0"/>
                  <a:pt x="264" y="656"/>
                  <a:pt x="336" y="680"/>
                </a:cubicBezTo>
                <a:cubicBezTo>
                  <a:pt x="408" y="704"/>
                  <a:pt x="616" y="184"/>
                  <a:pt x="720" y="200"/>
                </a:cubicBezTo>
                <a:cubicBezTo>
                  <a:pt x="824" y="216"/>
                  <a:pt x="872" y="672"/>
                  <a:pt x="960" y="776"/>
                </a:cubicBezTo>
                <a:cubicBezTo>
                  <a:pt x="1048" y="880"/>
                  <a:pt x="1200" y="816"/>
                  <a:pt x="1248" y="824"/>
                </a:cubicBezTo>
              </a:path>
            </a:pathLst>
          </a:custGeom>
          <a:noFill/>
          <a:ln w="53975">
            <a:solidFill>
              <a:srgbClr val="3366FF"/>
            </a:solidFill>
            <a:round/>
            <a:headEnd/>
            <a:tailEnd/>
          </a:ln>
        </p:spPr>
        <p:txBody>
          <a:bodyPr/>
          <a:lstStyle/>
          <a:p>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5"/>
          <p:cNvSpPr>
            <a:spLocks noGrp="1"/>
          </p:cNvSpPr>
          <p:nvPr>
            <p:ph type="dt" sz="quarter" idx="10"/>
          </p:nvPr>
        </p:nvSpPr>
        <p:spPr>
          <a:xfrm>
            <a:off x="6553200" y="6243638"/>
            <a:ext cx="2133600" cy="457200"/>
          </a:xfrm>
        </p:spPr>
        <p:txBody>
          <a:bodyPr/>
          <a:lstStyle/>
          <a:p>
            <a:pPr algn="r">
              <a:defRPr/>
            </a:pPr>
            <a:fld id="{A9B58599-3B5E-437D-A7CD-96EF752F712F}" type="datetime1">
              <a:rPr lang="en-US" smtClean="0">
                <a:effectLst>
                  <a:outerShdw blurRad="38100" dist="38100" dir="2700000" algn="tl">
                    <a:srgbClr val="000000">
                      <a:alpha val="43137"/>
                    </a:srgbClr>
                  </a:outerShdw>
                </a:effectLst>
              </a:rPr>
              <a:pPr algn="r">
                <a:defRPr/>
              </a:pPr>
              <a:t>6/18/2024</a:t>
            </a:fld>
            <a:endParaRPr lang="en-US" dirty="0">
              <a:effectLst>
                <a:outerShdw blurRad="38100" dist="38100" dir="2700000" algn="tl">
                  <a:srgbClr val="000000">
                    <a:alpha val="43137"/>
                  </a:srgbClr>
                </a:outerShdw>
              </a:effectLst>
            </a:endParaRPr>
          </a:p>
        </p:txBody>
      </p:sp>
      <p:sp>
        <p:nvSpPr>
          <p:cNvPr id="5124" name="Rectangle 2"/>
          <p:cNvSpPr>
            <a:spLocks noGrp="1" noChangeArrowheads="1"/>
          </p:cNvSpPr>
          <p:nvPr>
            <p:ph type="title"/>
          </p:nvPr>
        </p:nvSpPr>
        <p:spPr>
          <a:xfrm>
            <a:off x="533400" y="152400"/>
            <a:ext cx="8229600" cy="914400"/>
          </a:xfrm>
        </p:spPr>
        <p:txBody>
          <a:bodyPr/>
          <a:lstStyle/>
          <a:p>
            <a:pPr eaLnBrk="1" hangingPunct="1">
              <a:defRPr/>
            </a:pPr>
            <a:r>
              <a:rPr lang="en-US"/>
              <a:t>Basic ECG waves</a:t>
            </a:r>
          </a:p>
        </p:txBody>
      </p:sp>
      <p:sp>
        <p:nvSpPr>
          <p:cNvPr id="5125" name="Rectangle 3"/>
          <p:cNvSpPr>
            <a:spLocks noGrp="1" noChangeArrowheads="1"/>
          </p:cNvSpPr>
          <p:nvPr>
            <p:ph type="body" idx="1"/>
          </p:nvPr>
        </p:nvSpPr>
        <p:spPr>
          <a:xfrm>
            <a:off x="457200" y="914400"/>
            <a:ext cx="8229600" cy="5211763"/>
          </a:xfrm>
        </p:spPr>
        <p:txBody>
          <a:bodyPr/>
          <a:lstStyle/>
          <a:p>
            <a:pPr eaLnBrk="1" hangingPunct="1">
              <a:defRPr/>
            </a:pPr>
            <a:endParaRPr lang="en-US"/>
          </a:p>
          <a:p>
            <a:pPr eaLnBrk="1" hangingPunct="1">
              <a:defRPr/>
            </a:pPr>
            <a:r>
              <a:rPr lang="en-US"/>
              <a:t>P wave : atria depolarization</a:t>
            </a:r>
          </a:p>
          <a:p>
            <a:pPr eaLnBrk="1" hangingPunct="1">
              <a:defRPr/>
            </a:pPr>
            <a:endParaRPr lang="en-US"/>
          </a:p>
          <a:p>
            <a:pPr eaLnBrk="1" hangingPunct="1">
              <a:defRPr/>
            </a:pPr>
            <a:r>
              <a:rPr lang="en-US"/>
              <a:t>QRS complex : ventricular depolarization</a:t>
            </a:r>
          </a:p>
          <a:p>
            <a:pPr eaLnBrk="1" hangingPunct="1">
              <a:defRPr/>
            </a:pPr>
            <a:endParaRPr lang="en-US"/>
          </a:p>
          <a:p>
            <a:pPr eaLnBrk="1" hangingPunct="1">
              <a:defRPr/>
            </a:pPr>
            <a:r>
              <a:rPr lang="en-US"/>
              <a:t>ST segment, T wave, U wave: ventricular repolarization</a:t>
            </a:r>
          </a:p>
          <a:p>
            <a:pPr eaLnBrk="1" hangingPunct="1">
              <a:defRPr/>
            </a:pPr>
            <a:endParaRPr lang="en-US"/>
          </a:p>
          <a:p>
            <a:pPr eaLnBrk="1" hangingPunct="1">
              <a:buFont typeface="Wingdings" pitchFamily="2" charset="2"/>
              <a:buNone/>
              <a:defRPr/>
            </a:pPr>
            <a:endParaRPr lang="en-US"/>
          </a:p>
        </p:txBody>
      </p:sp>
      <p:sp>
        <p:nvSpPr>
          <p:cNvPr id="9221" name="Line 5"/>
          <p:cNvSpPr>
            <a:spLocks noChangeShapeType="1"/>
          </p:cNvSpPr>
          <p:nvPr/>
        </p:nvSpPr>
        <p:spPr bwMode="auto">
          <a:xfrm>
            <a:off x="3429000" y="5791200"/>
            <a:ext cx="0" cy="0"/>
          </a:xfrm>
          <a:prstGeom prst="line">
            <a:avLst/>
          </a:prstGeom>
          <a:noFill/>
          <a:ln w="9525">
            <a:solidFill>
              <a:schemeClr val="tx1"/>
            </a:solidFill>
            <a:round/>
            <a:headEnd/>
            <a:tailEnd type="triangle" w="med" len="med"/>
          </a:ln>
        </p:spPr>
        <p:txBody>
          <a:bodyPr/>
          <a:lstStyle/>
          <a:p>
            <a:endParaRPr lang="en-I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Date Placeholder 5"/>
          <p:cNvSpPr>
            <a:spLocks noGrp="1"/>
          </p:cNvSpPr>
          <p:nvPr>
            <p:ph type="dt" sz="quarter" idx="10"/>
          </p:nvPr>
        </p:nvSpPr>
        <p:spPr>
          <a:xfrm>
            <a:off x="6553200" y="6243638"/>
            <a:ext cx="2133600" cy="457200"/>
          </a:xfrm>
        </p:spPr>
        <p:txBody>
          <a:bodyPr/>
          <a:lstStyle/>
          <a:p>
            <a:pPr algn="r">
              <a:defRPr/>
            </a:pPr>
            <a:fld id="{348C0B72-1E91-4ACE-A790-65AABD400B21}" type="datetime1">
              <a:rPr lang="en-US" smtClean="0"/>
              <a:pPr algn="r">
                <a:defRPr/>
              </a:pPr>
              <a:t>6/18/2024</a:t>
            </a:fld>
            <a:endParaRPr lang="en-US"/>
          </a:p>
        </p:txBody>
      </p:sp>
      <p:sp>
        <p:nvSpPr>
          <p:cNvPr id="75780" name="Rectangle 3"/>
          <p:cNvSpPr>
            <a:spLocks noGrp="1" noChangeArrowheads="1"/>
          </p:cNvSpPr>
          <p:nvPr>
            <p:ph type="body" idx="1"/>
          </p:nvPr>
        </p:nvSpPr>
        <p:spPr>
          <a:xfrm>
            <a:off x="457200" y="533400"/>
            <a:ext cx="8229600" cy="5334000"/>
          </a:xfrm>
        </p:spPr>
        <p:txBody>
          <a:bodyPr/>
          <a:lstStyle/>
          <a:p>
            <a:pPr marL="609600" indent="-609600" eaLnBrk="1" hangingPunct="1">
              <a:defRPr/>
            </a:pPr>
            <a:r>
              <a:rPr lang="en-US"/>
              <a:t>Evolving Phase: hours to days later</a:t>
            </a:r>
          </a:p>
          <a:p>
            <a:pPr marL="609600" indent="-609600" eaLnBrk="1" hangingPunct="1">
              <a:defRPr/>
            </a:pPr>
            <a:endParaRPr lang="en-US"/>
          </a:p>
          <a:p>
            <a:pPr marL="609600" indent="-609600" eaLnBrk="1" hangingPunct="1">
              <a:buFont typeface="Wingdings" pitchFamily="2" charset="2"/>
              <a:buAutoNum type="arabicPeriod"/>
              <a:defRPr/>
            </a:pPr>
            <a:r>
              <a:rPr lang="en-US"/>
              <a:t>ST segments return to baseline</a:t>
            </a:r>
          </a:p>
          <a:p>
            <a:pPr marL="609600" indent="-609600" eaLnBrk="1" hangingPunct="1">
              <a:buFont typeface="Wingdings" pitchFamily="2" charset="2"/>
              <a:buAutoNum type="arabicPeriod"/>
              <a:defRPr/>
            </a:pPr>
            <a:endParaRPr lang="en-US"/>
          </a:p>
          <a:p>
            <a:pPr marL="609600" indent="-609600" eaLnBrk="1" hangingPunct="1">
              <a:buFont typeface="Wingdings" pitchFamily="2" charset="2"/>
              <a:buAutoNum type="arabicPeriod"/>
              <a:defRPr/>
            </a:pPr>
            <a:r>
              <a:rPr lang="en-US"/>
              <a:t>Inverted T waves in leads which showed ST elevation</a:t>
            </a:r>
          </a:p>
          <a:p>
            <a:pPr marL="609600" indent="-609600" eaLnBrk="1" hangingPunct="1">
              <a:buFont typeface="Wingdings" pitchFamily="2" charset="2"/>
              <a:buAutoNum type="arabicPeriod"/>
              <a:defRPr/>
            </a:pPr>
            <a:endParaRPr lang="en-US"/>
          </a:p>
          <a:p>
            <a:pPr marL="609600" indent="-609600" eaLnBrk="1" hangingPunct="1">
              <a:buFont typeface="Wingdings" pitchFamily="2" charset="2"/>
              <a:buNone/>
              <a:defRPr/>
            </a:pPr>
            <a:endParaRPr lang="en-US"/>
          </a:p>
        </p:txBody>
      </p:sp>
      <p:sp>
        <p:nvSpPr>
          <p:cNvPr id="70660" name="Freeform 5"/>
          <p:cNvSpPr>
            <a:spLocks/>
          </p:cNvSpPr>
          <p:nvPr/>
        </p:nvSpPr>
        <p:spPr bwMode="auto">
          <a:xfrm>
            <a:off x="2743200" y="4445000"/>
            <a:ext cx="2057400" cy="1765300"/>
          </a:xfrm>
          <a:custGeom>
            <a:avLst/>
            <a:gdLst>
              <a:gd name="T0" fmla="*/ 0 w 1008"/>
              <a:gd name="T1" fmla="*/ 2147483647 h 1112"/>
              <a:gd name="T2" fmla="*/ 2147483647 w 1008"/>
              <a:gd name="T3" fmla="*/ 2147483647 h 1112"/>
              <a:gd name="T4" fmla="*/ 2147483647 w 1008"/>
              <a:gd name="T5" fmla="*/ 2147483647 h 1112"/>
              <a:gd name="T6" fmla="*/ 2147483647 w 1008"/>
              <a:gd name="T7" fmla="*/ 2147483647 h 1112"/>
              <a:gd name="T8" fmla="*/ 2147483647 w 1008"/>
              <a:gd name="T9" fmla="*/ 2147483647 h 1112"/>
              <a:gd name="T10" fmla="*/ 2147483647 w 1008"/>
              <a:gd name="T11" fmla="*/ 2147483647 h 1112"/>
              <a:gd name="T12" fmla="*/ 2147483647 w 1008"/>
              <a:gd name="T13" fmla="*/ 2147483647 h 1112"/>
              <a:gd name="T14" fmla="*/ 2147483647 w 1008"/>
              <a:gd name="T15" fmla="*/ 2147483647 h 1112"/>
              <a:gd name="T16" fmla="*/ 2147483647 w 1008"/>
              <a:gd name="T17" fmla="*/ 2147483647 h 1112"/>
              <a:gd name="T18" fmla="*/ 2147483647 w 1008"/>
              <a:gd name="T19" fmla="*/ 2147483647 h 1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8"/>
              <a:gd name="T31" fmla="*/ 0 h 1112"/>
              <a:gd name="T32" fmla="*/ 1008 w 1008"/>
              <a:gd name="T33" fmla="*/ 1112 h 1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8" h="1112">
                <a:moveTo>
                  <a:pt x="0" y="704"/>
                </a:moveTo>
                <a:cubicBezTo>
                  <a:pt x="56" y="696"/>
                  <a:pt x="112" y="688"/>
                  <a:pt x="144" y="704"/>
                </a:cubicBezTo>
                <a:cubicBezTo>
                  <a:pt x="176" y="720"/>
                  <a:pt x="160" y="912"/>
                  <a:pt x="192" y="800"/>
                </a:cubicBezTo>
                <a:cubicBezTo>
                  <a:pt x="224" y="688"/>
                  <a:pt x="312" y="0"/>
                  <a:pt x="336" y="32"/>
                </a:cubicBezTo>
                <a:cubicBezTo>
                  <a:pt x="360" y="64"/>
                  <a:pt x="328" y="872"/>
                  <a:pt x="336" y="992"/>
                </a:cubicBezTo>
                <a:cubicBezTo>
                  <a:pt x="344" y="1112"/>
                  <a:pt x="352" y="800"/>
                  <a:pt x="384" y="752"/>
                </a:cubicBezTo>
                <a:cubicBezTo>
                  <a:pt x="416" y="704"/>
                  <a:pt x="479" y="683"/>
                  <a:pt x="528" y="704"/>
                </a:cubicBezTo>
                <a:cubicBezTo>
                  <a:pt x="577" y="725"/>
                  <a:pt x="627" y="876"/>
                  <a:pt x="675" y="876"/>
                </a:cubicBezTo>
                <a:cubicBezTo>
                  <a:pt x="723" y="876"/>
                  <a:pt x="760" y="733"/>
                  <a:pt x="816" y="704"/>
                </a:cubicBezTo>
                <a:cubicBezTo>
                  <a:pt x="872" y="675"/>
                  <a:pt x="944" y="692"/>
                  <a:pt x="1008" y="704"/>
                </a:cubicBezTo>
              </a:path>
            </a:pathLst>
          </a:custGeom>
          <a:noFill/>
          <a:ln w="50800">
            <a:solidFill>
              <a:srgbClr val="0000FF"/>
            </a:solidFill>
            <a:round/>
            <a:headEnd/>
            <a:tailEnd/>
          </a:ln>
        </p:spPr>
        <p:txBody>
          <a:bodyPr/>
          <a:lstStyle/>
          <a:p>
            <a:endParaRPr lang="en-IN"/>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Date Placeholder 5"/>
          <p:cNvSpPr>
            <a:spLocks noGrp="1"/>
          </p:cNvSpPr>
          <p:nvPr>
            <p:ph type="dt" sz="quarter" idx="10"/>
          </p:nvPr>
        </p:nvSpPr>
        <p:spPr>
          <a:xfrm>
            <a:off x="6553200" y="6243638"/>
            <a:ext cx="2133600" cy="457200"/>
          </a:xfrm>
        </p:spPr>
        <p:txBody>
          <a:bodyPr/>
          <a:lstStyle/>
          <a:p>
            <a:pPr algn="r">
              <a:defRPr/>
            </a:pPr>
            <a:fld id="{FEB3A0A6-5FCC-4A0B-9DFB-36BBBC12DB47}" type="datetime1">
              <a:rPr lang="en-US" smtClean="0"/>
              <a:pPr algn="r">
                <a:defRPr/>
              </a:pPr>
              <a:t>6/18/2024</a:t>
            </a:fld>
            <a:endParaRPr lang="en-US"/>
          </a:p>
        </p:txBody>
      </p:sp>
      <p:sp>
        <p:nvSpPr>
          <p:cNvPr id="76804" name="Rectangle 2"/>
          <p:cNvSpPr>
            <a:spLocks noGrp="1" noChangeArrowheads="1"/>
          </p:cNvSpPr>
          <p:nvPr>
            <p:ph type="title"/>
          </p:nvPr>
        </p:nvSpPr>
        <p:spPr>
          <a:xfrm>
            <a:off x="457200" y="457200"/>
            <a:ext cx="8229600" cy="609600"/>
          </a:xfrm>
        </p:spPr>
        <p:txBody>
          <a:bodyPr/>
          <a:lstStyle/>
          <a:p>
            <a:pPr eaLnBrk="1" hangingPunct="1">
              <a:defRPr/>
            </a:pPr>
            <a:r>
              <a:rPr lang="en-US" sz="4000"/>
              <a:t>QRS changes: Q wave of infarction</a:t>
            </a:r>
          </a:p>
        </p:txBody>
      </p:sp>
      <p:sp>
        <p:nvSpPr>
          <p:cNvPr id="76805" name="Rectangle 3"/>
          <p:cNvSpPr>
            <a:spLocks noGrp="1" noChangeArrowheads="1"/>
          </p:cNvSpPr>
          <p:nvPr>
            <p:ph type="body" idx="1"/>
          </p:nvPr>
        </p:nvSpPr>
        <p:spPr>
          <a:xfrm>
            <a:off x="457200" y="1219200"/>
            <a:ext cx="8229600" cy="5181600"/>
          </a:xfrm>
        </p:spPr>
        <p:txBody>
          <a:bodyPr/>
          <a:lstStyle/>
          <a:p>
            <a:pPr eaLnBrk="1" hangingPunct="1">
              <a:defRPr/>
            </a:pPr>
            <a:r>
              <a:rPr lang="en-US"/>
              <a:t>Necrosis of myocardium</a:t>
            </a:r>
          </a:p>
          <a:p>
            <a:pPr eaLnBrk="1" hangingPunct="1">
              <a:defRPr/>
            </a:pPr>
            <a:endParaRPr lang="en-US"/>
          </a:p>
          <a:p>
            <a:pPr eaLnBrk="1" hangingPunct="1">
              <a:defRPr/>
            </a:pPr>
            <a:endParaRPr lang="en-US"/>
          </a:p>
          <a:p>
            <a:pPr eaLnBrk="1" hangingPunct="1">
              <a:defRPr/>
            </a:pPr>
            <a:r>
              <a:rPr lang="en-US"/>
              <a:t>Disappearance of electrical voltages </a:t>
            </a:r>
          </a:p>
          <a:p>
            <a:pPr eaLnBrk="1" hangingPunct="1">
              <a:defRPr/>
            </a:pPr>
            <a:endParaRPr lang="en-US"/>
          </a:p>
          <a:p>
            <a:pPr eaLnBrk="1" hangingPunct="1">
              <a:defRPr/>
            </a:pPr>
            <a:endParaRPr lang="en-US"/>
          </a:p>
          <a:p>
            <a:pPr eaLnBrk="1" hangingPunct="1">
              <a:defRPr/>
            </a:pPr>
            <a:r>
              <a:rPr lang="en-US"/>
              <a:t>Q wave instead of R wave is recorded</a:t>
            </a:r>
          </a:p>
        </p:txBody>
      </p:sp>
      <p:sp>
        <p:nvSpPr>
          <p:cNvPr id="71685" name="Line 4"/>
          <p:cNvSpPr>
            <a:spLocks noChangeShapeType="1"/>
          </p:cNvSpPr>
          <p:nvPr/>
        </p:nvSpPr>
        <p:spPr bwMode="auto">
          <a:xfrm>
            <a:off x="3429000" y="1981200"/>
            <a:ext cx="0" cy="838200"/>
          </a:xfrm>
          <a:prstGeom prst="line">
            <a:avLst/>
          </a:prstGeom>
          <a:noFill/>
          <a:ln w="9525">
            <a:solidFill>
              <a:schemeClr val="tx1"/>
            </a:solidFill>
            <a:round/>
            <a:headEnd/>
            <a:tailEnd type="triangle" w="med" len="med"/>
          </a:ln>
        </p:spPr>
        <p:txBody>
          <a:bodyPr/>
          <a:lstStyle/>
          <a:p>
            <a:endParaRPr lang="en-IN"/>
          </a:p>
        </p:txBody>
      </p:sp>
      <p:sp>
        <p:nvSpPr>
          <p:cNvPr id="71686" name="Line 5"/>
          <p:cNvSpPr>
            <a:spLocks noChangeShapeType="1"/>
          </p:cNvSpPr>
          <p:nvPr/>
        </p:nvSpPr>
        <p:spPr bwMode="auto">
          <a:xfrm>
            <a:off x="3429000" y="3657600"/>
            <a:ext cx="0" cy="914400"/>
          </a:xfrm>
          <a:prstGeom prst="line">
            <a:avLst/>
          </a:prstGeom>
          <a:noFill/>
          <a:ln w="9525">
            <a:solidFill>
              <a:schemeClr val="tx1"/>
            </a:solidFill>
            <a:round/>
            <a:headEnd/>
            <a:tailEnd type="triangle" w="med" len="med"/>
          </a:ln>
        </p:spPr>
        <p:txBody>
          <a:bodyPr/>
          <a:lstStyle/>
          <a:p>
            <a:endParaRPr lang="en-I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Date Placeholder 5"/>
          <p:cNvSpPr>
            <a:spLocks noGrp="1"/>
          </p:cNvSpPr>
          <p:nvPr>
            <p:ph type="dt" sz="quarter" idx="10"/>
          </p:nvPr>
        </p:nvSpPr>
        <p:spPr>
          <a:xfrm>
            <a:off x="6553200" y="6243638"/>
            <a:ext cx="2133600" cy="457200"/>
          </a:xfrm>
        </p:spPr>
        <p:txBody>
          <a:bodyPr/>
          <a:lstStyle/>
          <a:p>
            <a:pPr algn="r">
              <a:defRPr/>
            </a:pPr>
            <a:fld id="{45656DDD-B782-4BDE-A106-7389BF79F50C}" type="datetime1">
              <a:rPr lang="en-US" smtClean="0"/>
              <a:pPr algn="r">
                <a:defRPr/>
              </a:pPr>
              <a:t>6/18/2024</a:t>
            </a:fld>
            <a:endParaRPr lang="en-US"/>
          </a:p>
        </p:txBody>
      </p:sp>
      <p:sp>
        <p:nvSpPr>
          <p:cNvPr id="77828" name="Rectangle 3"/>
          <p:cNvSpPr>
            <a:spLocks noGrp="1" noChangeArrowheads="1"/>
          </p:cNvSpPr>
          <p:nvPr>
            <p:ph type="body" idx="1"/>
          </p:nvPr>
        </p:nvSpPr>
        <p:spPr>
          <a:xfrm>
            <a:off x="457200" y="533400"/>
            <a:ext cx="8229600" cy="6019800"/>
          </a:xfrm>
        </p:spPr>
        <p:txBody>
          <a:bodyPr/>
          <a:lstStyle/>
          <a:p>
            <a:pPr eaLnBrk="1" hangingPunct="1">
              <a:defRPr/>
            </a:pPr>
            <a:r>
              <a:rPr lang="en-US" b="1"/>
              <a:t>Reciprocity of ST-T changes</a:t>
            </a:r>
          </a:p>
          <a:p>
            <a:pPr eaLnBrk="1" hangingPunct="1">
              <a:defRPr/>
            </a:pPr>
            <a:endParaRPr lang="en-US" b="1"/>
          </a:p>
          <a:p>
            <a:pPr eaLnBrk="1" hangingPunct="1">
              <a:defRPr/>
            </a:pPr>
            <a:r>
              <a:rPr lang="en-US"/>
              <a:t>Anterior and Inferior leads show inverse patterns</a:t>
            </a:r>
          </a:p>
          <a:p>
            <a:pPr eaLnBrk="1" hangingPunct="1">
              <a:defRPr/>
            </a:pPr>
            <a:endParaRPr lang="en-US"/>
          </a:p>
          <a:p>
            <a:pPr eaLnBrk="1" hangingPunct="1">
              <a:defRPr/>
            </a:pPr>
            <a:r>
              <a:rPr lang="en-US"/>
              <a:t>In anterior MI: ST elevations seen in V1 – V6 and aVl</a:t>
            </a:r>
          </a:p>
          <a:p>
            <a:pPr eaLnBrk="1" hangingPunct="1">
              <a:defRPr/>
            </a:pPr>
            <a:endParaRPr lang="en-US"/>
          </a:p>
          <a:p>
            <a:pPr eaLnBrk="1" hangingPunct="1">
              <a:defRPr/>
            </a:pPr>
            <a:r>
              <a:rPr lang="en-US" i="1">
                <a:solidFill>
                  <a:srgbClr val="0066FF"/>
                </a:solidFill>
              </a:rPr>
              <a:t>ST depressions seen in lead II, III, aVf</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Date Placeholder 5"/>
          <p:cNvSpPr>
            <a:spLocks noGrp="1"/>
          </p:cNvSpPr>
          <p:nvPr>
            <p:ph type="dt" sz="quarter" idx="10"/>
          </p:nvPr>
        </p:nvSpPr>
        <p:spPr>
          <a:xfrm>
            <a:off x="6553200" y="6243638"/>
            <a:ext cx="2133600" cy="457200"/>
          </a:xfrm>
        </p:spPr>
        <p:txBody>
          <a:bodyPr/>
          <a:lstStyle/>
          <a:p>
            <a:pPr algn="r">
              <a:defRPr/>
            </a:pPr>
            <a:fld id="{91441618-A8EF-4D52-8366-A8AA4D249F52}" type="datetime1">
              <a:rPr lang="en-US" smtClean="0"/>
              <a:pPr algn="r">
                <a:defRPr/>
              </a:pPr>
              <a:t>6/18/2024</a:t>
            </a:fld>
            <a:endParaRPr lang="en-US"/>
          </a:p>
        </p:txBody>
      </p:sp>
      <p:sp>
        <p:nvSpPr>
          <p:cNvPr id="78852" name="Rectangle 3"/>
          <p:cNvSpPr>
            <a:spLocks noGrp="1" noChangeArrowheads="1"/>
          </p:cNvSpPr>
          <p:nvPr>
            <p:ph type="body" idx="1"/>
          </p:nvPr>
        </p:nvSpPr>
        <p:spPr>
          <a:xfrm>
            <a:off x="457200" y="533400"/>
            <a:ext cx="8229600" cy="5791200"/>
          </a:xfrm>
        </p:spPr>
        <p:txBody>
          <a:bodyPr/>
          <a:lstStyle/>
          <a:p>
            <a:pPr eaLnBrk="1" hangingPunct="1">
              <a:defRPr/>
            </a:pPr>
            <a:r>
              <a:rPr lang="en-US"/>
              <a:t>Inferior wall MI : ST elevation in lead II, III and aVf</a:t>
            </a:r>
          </a:p>
          <a:p>
            <a:pPr eaLnBrk="1" hangingPunct="1">
              <a:defRPr/>
            </a:pPr>
            <a:endParaRPr lang="en-US"/>
          </a:p>
          <a:p>
            <a:pPr eaLnBrk="1" hangingPunct="1">
              <a:defRPr/>
            </a:pPr>
            <a:r>
              <a:rPr lang="en-US"/>
              <a:t>ST depression in V1-V6, aVl and I</a:t>
            </a:r>
          </a:p>
          <a:p>
            <a:pPr eaLnBrk="1" hangingPunct="1">
              <a:defRPr/>
            </a:pP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7" name="Picture 3"/>
          <p:cNvPicPr>
            <a:picLocks noGrp="1" noChangeAspect="1" noChangeArrowheads="1"/>
          </p:cNvPicPr>
          <p:nvPr>
            <p:ph idx="1"/>
          </p:nvPr>
        </p:nvPicPr>
        <p:blipFill>
          <a:blip r:embed="rId2"/>
          <a:srcRect t="13333" r="46296" b="6667"/>
          <a:stretch>
            <a:fillRect/>
          </a:stretch>
        </p:blipFill>
        <p:spPr bwMode="auto">
          <a:xfrm>
            <a:off x="457200" y="304800"/>
            <a:ext cx="8305800" cy="62484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Date Placeholder 5"/>
          <p:cNvSpPr>
            <a:spLocks noGrp="1"/>
          </p:cNvSpPr>
          <p:nvPr>
            <p:ph type="dt" sz="quarter" idx="10"/>
          </p:nvPr>
        </p:nvSpPr>
        <p:spPr>
          <a:xfrm>
            <a:off x="6553200" y="6243638"/>
            <a:ext cx="2133600" cy="457200"/>
          </a:xfrm>
        </p:spPr>
        <p:txBody>
          <a:bodyPr/>
          <a:lstStyle/>
          <a:p>
            <a:pPr algn="r">
              <a:defRPr/>
            </a:pPr>
            <a:fld id="{A3D95765-0E0C-43FE-8990-FB36BA21D8BF}" type="datetime1">
              <a:rPr lang="en-US" smtClean="0"/>
              <a:pPr algn="r">
                <a:defRPr/>
              </a:pPr>
              <a:t>6/18/2024</a:t>
            </a:fld>
            <a:endParaRPr lang="en-US"/>
          </a:p>
        </p:txBody>
      </p:sp>
      <p:sp>
        <p:nvSpPr>
          <p:cNvPr id="79876" name="Rectangle 2"/>
          <p:cNvSpPr>
            <a:spLocks noGrp="1" noChangeArrowheads="1"/>
          </p:cNvSpPr>
          <p:nvPr>
            <p:ph type="title"/>
          </p:nvPr>
        </p:nvSpPr>
        <p:spPr>
          <a:xfrm>
            <a:off x="457200" y="609600"/>
            <a:ext cx="8229600" cy="838200"/>
          </a:xfrm>
        </p:spPr>
        <p:txBody>
          <a:bodyPr/>
          <a:lstStyle/>
          <a:p>
            <a:pPr eaLnBrk="1" hangingPunct="1">
              <a:defRPr/>
            </a:pPr>
            <a:r>
              <a:rPr lang="en-US" sz="4000"/>
              <a:t>Localization of Infarcts</a:t>
            </a:r>
            <a:br>
              <a:rPr lang="en-US" sz="4000"/>
            </a:br>
            <a:endParaRPr lang="en-US" sz="4000"/>
          </a:p>
        </p:txBody>
      </p:sp>
      <p:sp>
        <p:nvSpPr>
          <p:cNvPr id="130051" name="Rectangle 3"/>
          <p:cNvSpPr>
            <a:spLocks noGrp="1" noChangeArrowheads="1"/>
          </p:cNvSpPr>
          <p:nvPr>
            <p:ph type="body" idx="1"/>
          </p:nvPr>
        </p:nvSpPr>
        <p:spPr>
          <a:xfrm>
            <a:off x="381000" y="1066800"/>
            <a:ext cx="8229600" cy="5410200"/>
          </a:xfrm>
        </p:spPr>
        <p:txBody>
          <a:bodyPr/>
          <a:lstStyle/>
          <a:p>
            <a:pPr eaLnBrk="1" hangingPunct="1">
              <a:defRPr/>
            </a:pPr>
            <a:r>
              <a:rPr lang="en-US"/>
              <a:t>Anterior wall infarction</a:t>
            </a:r>
          </a:p>
          <a:p>
            <a:pPr eaLnBrk="1" hangingPunct="1">
              <a:defRPr/>
            </a:pPr>
            <a:endParaRPr lang="en-US"/>
          </a:p>
          <a:p>
            <a:pPr eaLnBrk="1" hangingPunct="1">
              <a:buFont typeface="Wingdings" pitchFamily="2" charset="2"/>
              <a:buNone/>
              <a:defRPr/>
            </a:pPr>
            <a:r>
              <a:rPr lang="en-US">
                <a:solidFill>
                  <a:srgbClr val="0066FF"/>
                </a:solidFill>
                <a:effectLst>
                  <a:outerShdw blurRad="38100" dist="38100" dir="2700000" algn="tl">
                    <a:srgbClr val="C0C0C0"/>
                  </a:outerShdw>
                </a:effectLst>
              </a:rPr>
              <a:t>      Loss of R wave progression</a:t>
            </a:r>
          </a:p>
          <a:p>
            <a:pPr eaLnBrk="1" hangingPunct="1">
              <a:buFont typeface="Wingdings" pitchFamily="2" charset="2"/>
              <a:buNone/>
              <a:defRPr/>
            </a:pPr>
            <a:endParaRPr lang="en-US">
              <a:solidFill>
                <a:srgbClr val="0066FF"/>
              </a:solidFill>
              <a:effectLst>
                <a:outerShdw blurRad="38100" dist="38100" dir="2700000" algn="tl">
                  <a:srgbClr val="C0C0C0"/>
                </a:outerShdw>
              </a:effectLst>
            </a:endParaRPr>
          </a:p>
          <a:p>
            <a:pPr eaLnBrk="1" hangingPunct="1">
              <a:defRPr/>
            </a:pPr>
            <a:r>
              <a:rPr lang="en-US"/>
              <a:t>Anteroseptal infarcts: V1-V2</a:t>
            </a:r>
          </a:p>
          <a:p>
            <a:pPr eaLnBrk="1" hangingPunct="1">
              <a:defRPr/>
            </a:pPr>
            <a:endParaRPr lang="en-US"/>
          </a:p>
          <a:p>
            <a:pPr eaLnBrk="1" hangingPunct="1">
              <a:defRPr/>
            </a:pPr>
            <a:r>
              <a:rPr lang="en-US"/>
              <a:t>Anterior: V3-V4</a:t>
            </a:r>
          </a:p>
          <a:p>
            <a:pPr eaLnBrk="1" hangingPunct="1">
              <a:defRPr/>
            </a:pPr>
            <a:endParaRPr lang="en-US"/>
          </a:p>
          <a:p>
            <a:pPr eaLnBrk="1" hangingPunct="1">
              <a:defRPr/>
            </a:pPr>
            <a:r>
              <a:rPr lang="en-US"/>
              <a:t>Anterolateral: V5-V6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Date Placeholder 5"/>
          <p:cNvSpPr>
            <a:spLocks noGrp="1"/>
          </p:cNvSpPr>
          <p:nvPr>
            <p:ph type="dt" sz="quarter" idx="10"/>
          </p:nvPr>
        </p:nvSpPr>
        <p:spPr>
          <a:xfrm>
            <a:off x="6553200" y="6243638"/>
            <a:ext cx="2133600" cy="457200"/>
          </a:xfrm>
        </p:spPr>
        <p:txBody>
          <a:bodyPr/>
          <a:lstStyle/>
          <a:p>
            <a:pPr algn="r">
              <a:defRPr/>
            </a:pPr>
            <a:fld id="{3FABF1DD-28EE-4A80-A3A4-0AD179567672}" type="datetime1">
              <a:rPr lang="en-US" smtClean="0"/>
              <a:pPr algn="r">
                <a:defRPr/>
              </a:pPr>
              <a:t>6/18/2024</a:t>
            </a:fld>
            <a:endParaRPr lang="en-US"/>
          </a:p>
        </p:txBody>
      </p:sp>
      <p:sp>
        <p:nvSpPr>
          <p:cNvPr id="80900" name="Rectangle 3"/>
          <p:cNvSpPr>
            <a:spLocks noGrp="1" noChangeArrowheads="1"/>
          </p:cNvSpPr>
          <p:nvPr>
            <p:ph type="body" idx="1"/>
          </p:nvPr>
        </p:nvSpPr>
        <p:spPr>
          <a:xfrm>
            <a:off x="457200" y="533400"/>
            <a:ext cx="8229600" cy="5867400"/>
          </a:xfrm>
        </p:spPr>
        <p:txBody>
          <a:bodyPr/>
          <a:lstStyle/>
          <a:p>
            <a:pPr eaLnBrk="1" hangingPunct="1">
              <a:defRPr/>
            </a:pPr>
            <a:r>
              <a:rPr lang="en-US" dirty="0"/>
              <a:t>Inferior wall infarcts: lead II, III, </a:t>
            </a:r>
            <a:r>
              <a:rPr lang="en-US" dirty="0" err="1"/>
              <a:t>aVf</a:t>
            </a:r>
            <a:endParaRPr lang="en-US" dirty="0"/>
          </a:p>
          <a:p>
            <a:pPr eaLnBrk="1" hangingPunct="1">
              <a:defRPr/>
            </a:pPr>
            <a:endParaRPr lang="en-US" dirty="0"/>
          </a:p>
          <a:p>
            <a:pPr eaLnBrk="1" hangingPunct="1">
              <a:defRPr/>
            </a:pPr>
            <a:r>
              <a:rPr lang="en-US" dirty="0"/>
              <a:t>Posterior infarctions:</a:t>
            </a:r>
          </a:p>
          <a:p>
            <a:pPr eaLnBrk="1" hangingPunct="1">
              <a:defRPr/>
            </a:pPr>
            <a:endParaRPr lang="en-US" dirty="0"/>
          </a:p>
          <a:p>
            <a:pPr eaLnBrk="1" hangingPunct="1">
              <a:defRPr/>
            </a:pPr>
            <a:r>
              <a:rPr lang="en-US" dirty="0"/>
              <a:t>Tall R waves &amp; ST depressions in V1 , V2</a:t>
            </a:r>
          </a:p>
          <a:p>
            <a:pPr eaLnBrk="1" hangingPunct="1">
              <a:defRPr/>
            </a:pPr>
            <a:endParaRPr lang="en-US" dirty="0"/>
          </a:p>
          <a:p>
            <a:pPr eaLnBrk="1" hangingPunct="1">
              <a:defRPr/>
            </a:pPr>
            <a:endParaRPr lang="en-US" dirty="0"/>
          </a:p>
          <a:p>
            <a:pPr eaLnBrk="1" hangingPunct="1">
              <a:defRPr/>
            </a:pPr>
            <a:r>
              <a:rPr lang="en-US" dirty="0"/>
              <a:t>Tall T waves in anterior chest leads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a:t>What is the heart rate?</a:t>
            </a:r>
          </a:p>
        </p:txBody>
      </p:sp>
      <p:pic>
        <p:nvPicPr>
          <p:cNvPr id="76803" name="Picture 4" descr="Sinusbradycardia"/>
          <p:cNvPicPr>
            <a:picLocks noChangeAspect="1" noChangeArrowheads="1"/>
          </p:cNvPicPr>
          <p:nvPr/>
        </p:nvPicPr>
        <p:blipFill>
          <a:blip r:embed="rId3"/>
          <a:srcRect/>
          <a:stretch>
            <a:fillRect/>
          </a:stretch>
        </p:blipFill>
        <p:spPr bwMode="auto">
          <a:xfrm>
            <a:off x="609600" y="2362200"/>
            <a:ext cx="7924800" cy="1773238"/>
          </a:xfrm>
          <a:prstGeom prst="rect">
            <a:avLst/>
          </a:prstGeom>
          <a:noFill/>
          <a:ln w="9525">
            <a:noFill/>
            <a:miter lim="800000"/>
            <a:headEnd/>
            <a:tailEnd/>
          </a:ln>
        </p:spPr>
      </p:pic>
      <p:sp>
        <p:nvSpPr>
          <p:cNvPr id="76804" name="Text Box 6"/>
          <p:cNvSpPr txBox="1">
            <a:spLocks noChangeArrowheads="1"/>
          </p:cNvSpPr>
          <p:nvPr/>
        </p:nvSpPr>
        <p:spPr bwMode="auto">
          <a:xfrm>
            <a:off x="7010400" y="4114800"/>
            <a:ext cx="1828800" cy="274638"/>
          </a:xfrm>
          <a:prstGeom prst="rect">
            <a:avLst/>
          </a:prstGeom>
          <a:noFill/>
          <a:ln w="9525">
            <a:noFill/>
            <a:miter lim="800000"/>
            <a:headEnd/>
            <a:tailEnd/>
          </a:ln>
        </p:spPr>
        <p:txBody>
          <a:bodyPr>
            <a:spAutoFit/>
          </a:bodyPr>
          <a:lstStyle/>
          <a:p>
            <a:pPr>
              <a:spcBef>
                <a:spcPct val="50000"/>
              </a:spcBef>
            </a:pPr>
            <a:r>
              <a:rPr lang="en-US" sz="1200"/>
              <a:t>www.uptodate.com</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t>What is the heart rate?</a:t>
            </a:r>
          </a:p>
        </p:txBody>
      </p:sp>
      <p:pic>
        <p:nvPicPr>
          <p:cNvPr id="77827" name="Picture 5" descr="atrialflutter"/>
          <p:cNvPicPr>
            <a:picLocks noChangeAspect="1" noChangeArrowheads="1"/>
          </p:cNvPicPr>
          <p:nvPr/>
        </p:nvPicPr>
        <p:blipFill>
          <a:blip r:embed="rId3"/>
          <a:srcRect/>
          <a:stretch>
            <a:fillRect/>
          </a:stretch>
        </p:blipFill>
        <p:spPr bwMode="auto">
          <a:xfrm>
            <a:off x="762000" y="2438400"/>
            <a:ext cx="7620000" cy="2125663"/>
          </a:xfrm>
          <a:prstGeom prst="rect">
            <a:avLst/>
          </a:prstGeom>
          <a:noFill/>
          <a:ln w="9525">
            <a:noFill/>
            <a:miter lim="800000"/>
            <a:headEnd/>
            <a:tailEnd/>
          </a:ln>
        </p:spPr>
      </p:pic>
      <p:sp>
        <p:nvSpPr>
          <p:cNvPr id="77828" name="Text Box 6"/>
          <p:cNvSpPr txBox="1">
            <a:spLocks noChangeArrowheads="1"/>
          </p:cNvSpPr>
          <p:nvPr/>
        </p:nvSpPr>
        <p:spPr bwMode="auto">
          <a:xfrm>
            <a:off x="6858000" y="4495800"/>
            <a:ext cx="1676400" cy="274638"/>
          </a:xfrm>
          <a:prstGeom prst="rect">
            <a:avLst/>
          </a:prstGeom>
          <a:noFill/>
          <a:ln w="9525">
            <a:noFill/>
            <a:miter lim="800000"/>
            <a:headEnd/>
            <a:tailEnd/>
          </a:ln>
        </p:spPr>
        <p:txBody>
          <a:bodyPr>
            <a:spAutoFit/>
          </a:bodyPr>
          <a:lstStyle/>
          <a:p>
            <a:pPr>
              <a:spcBef>
                <a:spcPct val="50000"/>
              </a:spcBef>
            </a:pPr>
            <a:r>
              <a:rPr lang="en-US" sz="1200"/>
              <a:t>www.uptodate.com</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a:t>What is the heart rate?</a:t>
            </a:r>
          </a:p>
        </p:txBody>
      </p:sp>
      <p:sp>
        <p:nvSpPr>
          <p:cNvPr id="66564" name="Text Box 4"/>
          <p:cNvSpPr txBox="1">
            <a:spLocks noChangeArrowheads="1"/>
          </p:cNvSpPr>
          <p:nvPr/>
        </p:nvSpPr>
        <p:spPr bwMode="auto">
          <a:xfrm>
            <a:off x="2743200" y="4953000"/>
            <a:ext cx="3733800" cy="519113"/>
          </a:xfrm>
          <a:prstGeom prst="rect">
            <a:avLst/>
          </a:prstGeom>
          <a:noFill/>
          <a:ln w="9525">
            <a:noFill/>
            <a:miter lim="800000"/>
            <a:headEnd/>
            <a:tailEnd/>
          </a:ln>
        </p:spPr>
        <p:txBody>
          <a:bodyPr>
            <a:spAutoFit/>
          </a:bodyPr>
          <a:lstStyle/>
          <a:p>
            <a:pPr>
              <a:spcBef>
                <a:spcPct val="50000"/>
              </a:spcBef>
            </a:pPr>
            <a:endParaRPr lang="en-US" sz="2800"/>
          </a:p>
        </p:txBody>
      </p:sp>
      <p:pic>
        <p:nvPicPr>
          <p:cNvPr id="78852" name="Picture 5" descr="vt"/>
          <p:cNvPicPr>
            <a:picLocks noChangeAspect="1" noChangeArrowheads="1"/>
          </p:cNvPicPr>
          <p:nvPr/>
        </p:nvPicPr>
        <p:blipFill>
          <a:blip r:embed="rId3"/>
          <a:srcRect/>
          <a:stretch>
            <a:fillRect/>
          </a:stretch>
        </p:blipFill>
        <p:spPr bwMode="auto">
          <a:xfrm>
            <a:off x="1066800" y="2209800"/>
            <a:ext cx="7010400" cy="2322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nodePh="1">
                                  <p:stCondLst>
                                    <p:cond delay="0"/>
                                  </p:stCondLst>
                                  <p:endCondLst>
                                    <p:cond evt="begin" delay="0">
                                      <p:tn val="5"/>
                                    </p:cond>
                                  </p:endCondLst>
                                  <p:childTnLst>
                                    <p:set>
                                      <p:cBhvr>
                                        <p:cTn id="6" dur="1" fill="hold">
                                          <p:stCondLst>
                                            <p:cond delay="0"/>
                                          </p:stCondLst>
                                        </p:cTn>
                                        <p:tgtEl>
                                          <p:spTgt spid="66564">
                                            <p:txEl>
                                              <p:pRg st="0" end="0"/>
                                            </p:txEl>
                                          </p:spTgt>
                                        </p:tgtEl>
                                        <p:attrNameLst>
                                          <p:attrName>style.visibility</p:attrName>
                                        </p:attrNameLst>
                                      </p:cBhvr>
                                      <p:to>
                                        <p:strVal val="visible"/>
                                      </p:to>
                                    </p:set>
                                    <p:anim calcmode="lin" valueType="num">
                                      <p:cBhvr>
                                        <p:cTn id="7" dur="500" decel="50000" fill="hold">
                                          <p:stCondLst>
                                            <p:cond delay="0"/>
                                          </p:stCondLst>
                                        </p:cTn>
                                        <p:tgtEl>
                                          <p:spTgt spid="6656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656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656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656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656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656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656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6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5"/>
          <p:cNvSpPr>
            <a:spLocks noGrp="1"/>
          </p:cNvSpPr>
          <p:nvPr>
            <p:ph type="dt" sz="quarter" idx="10"/>
          </p:nvPr>
        </p:nvSpPr>
        <p:spPr>
          <a:xfrm>
            <a:off x="6553200" y="6243638"/>
            <a:ext cx="2133600" cy="457200"/>
          </a:xfrm>
        </p:spPr>
        <p:txBody>
          <a:bodyPr/>
          <a:lstStyle/>
          <a:p>
            <a:pPr algn="r">
              <a:defRPr/>
            </a:pPr>
            <a:fld id="{6F89A818-D71F-498C-A805-76EB28817E86}" type="datetime1">
              <a:rPr lang="en-US" smtClean="0"/>
              <a:pPr algn="r">
                <a:defRPr/>
              </a:pPr>
              <a:t>6/18/2024</a:t>
            </a:fld>
            <a:endParaRPr lang="en-US"/>
          </a:p>
        </p:txBody>
      </p:sp>
      <p:sp>
        <p:nvSpPr>
          <p:cNvPr id="6148" name="Rectangle 2"/>
          <p:cNvSpPr>
            <a:spLocks noGrp="1" noChangeArrowheads="1"/>
          </p:cNvSpPr>
          <p:nvPr>
            <p:ph type="title"/>
          </p:nvPr>
        </p:nvSpPr>
        <p:spPr/>
        <p:txBody>
          <a:bodyPr/>
          <a:lstStyle/>
          <a:p>
            <a:pPr eaLnBrk="1" hangingPunct="1">
              <a:defRPr/>
            </a:pPr>
            <a:endParaRPr lang="en-GB"/>
          </a:p>
        </p:txBody>
      </p:sp>
      <p:sp>
        <p:nvSpPr>
          <p:cNvPr id="6149" name="Rectangle 3"/>
          <p:cNvSpPr>
            <a:spLocks noGrp="1" noChangeArrowheads="1"/>
          </p:cNvSpPr>
          <p:nvPr>
            <p:ph type="body" idx="1"/>
          </p:nvPr>
        </p:nvSpPr>
        <p:spPr/>
        <p:txBody>
          <a:bodyPr/>
          <a:lstStyle/>
          <a:p>
            <a:pPr eaLnBrk="1" hangingPunct="1">
              <a:defRPr/>
            </a:pPr>
            <a:r>
              <a:rPr lang="en-US"/>
              <a:t>Atrial T wave: 0.15 – 0.20 secs after atrial depolarization</a:t>
            </a:r>
          </a:p>
          <a:p>
            <a:pPr eaLnBrk="1" hangingPunct="1">
              <a:defRPr/>
            </a:pPr>
            <a:endParaRPr lang="en-US"/>
          </a:p>
          <a:p>
            <a:pPr eaLnBrk="1" hangingPunct="1">
              <a:defRPr/>
            </a:pPr>
            <a:r>
              <a:rPr lang="en-US"/>
              <a:t>Overlaps vent depolarization         hence not recorded</a:t>
            </a:r>
          </a:p>
        </p:txBody>
      </p:sp>
      <p:sp>
        <p:nvSpPr>
          <p:cNvPr id="10245" name="Line 4"/>
          <p:cNvSpPr>
            <a:spLocks noChangeShapeType="1"/>
          </p:cNvSpPr>
          <p:nvPr/>
        </p:nvSpPr>
        <p:spPr bwMode="auto">
          <a:xfrm>
            <a:off x="6096000" y="3581400"/>
            <a:ext cx="762000" cy="0"/>
          </a:xfrm>
          <a:prstGeom prst="line">
            <a:avLst/>
          </a:prstGeom>
          <a:noFill/>
          <a:ln w="9525">
            <a:solidFill>
              <a:schemeClr val="tx1"/>
            </a:solidFill>
            <a:round/>
            <a:headEnd/>
            <a:tailEnd type="triangle" w="med" len="med"/>
          </a:ln>
        </p:spPr>
        <p:txBody>
          <a:bodyPr/>
          <a:lstStyle/>
          <a:p>
            <a:endParaRPr lang="en-IN"/>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defRPr/>
            </a:pPr>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5"/>
          <p:cNvSpPr>
            <a:spLocks noGrp="1"/>
          </p:cNvSpPr>
          <p:nvPr>
            <p:ph type="dt" sz="quarter" idx="10"/>
          </p:nvPr>
        </p:nvSpPr>
        <p:spPr>
          <a:xfrm>
            <a:off x="6553200" y="6243638"/>
            <a:ext cx="2133600" cy="457200"/>
          </a:xfrm>
        </p:spPr>
        <p:txBody>
          <a:bodyPr/>
          <a:lstStyle/>
          <a:p>
            <a:pPr algn="r">
              <a:defRPr/>
            </a:pPr>
            <a:fld id="{9E5E54F3-2AA7-463A-BBEF-638ACF2D93B1}" type="datetime1">
              <a:rPr lang="en-US" smtClean="0"/>
              <a:pPr algn="r">
                <a:defRPr/>
              </a:pPr>
              <a:t>6/18/2024</a:t>
            </a:fld>
            <a:endParaRPr lang="en-US"/>
          </a:p>
        </p:txBody>
      </p:sp>
      <p:sp>
        <p:nvSpPr>
          <p:cNvPr id="7172" name="Rectangle 2"/>
          <p:cNvSpPr>
            <a:spLocks noGrp="1" noChangeArrowheads="1"/>
          </p:cNvSpPr>
          <p:nvPr>
            <p:ph type="title"/>
          </p:nvPr>
        </p:nvSpPr>
        <p:spPr>
          <a:xfrm>
            <a:off x="457200" y="152400"/>
            <a:ext cx="8229600" cy="762000"/>
          </a:xfrm>
        </p:spPr>
        <p:txBody>
          <a:bodyPr/>
          <a:lstStyle/>
          <a:p>
            <a:pPr eaLnBrk="1" hangingPunct="1">
              <a:defRPr/>
            </a:pPr>
            <a:r>
              <a:rPr lang="en-US"/>
              <a:t>ECG Paper</a:t>
            </a:r>
          </a:p>
        </p:txBody>
      </p:sp>
      <p:pic>
        <p:nvPicPr>
          <p:cNvPr id="11268" name="Picture 4" descr="ekgpaper"/>
          <p:cNvPicPr>
            <a:picLocks noGrp="1" noChangeAspect="1" noChangeArrowheads="1"/>
          </p:cNvPicPr>
          <p:nvPr>
            <p:ph type="body" idx="1"/>
          </p:nvPr>
        </p:nvPicPr>
        <p:blipFill>
          <a:blip r:embed="rId2"/>
          <a:srcRect/>
          <a:stretch>
            <a:fillRect/>
          </a:stretch>
        </p:blipFill>
        <p:spPr>
          <a:xfrm>
            <a:off x="1066800" y="838200"/>
            <a:ext cx="7048500" cy="4525963"/>
          </a:xfrm>
          <a:noFill/>
        </p:spPr>
      </p:pic>
      <p:sp>
        <p:nvSpPr>
          <p:cNvPr id="11269" name="Rectangle 5"/>
          <p:cNvSpPr>
            <a:spLocks noChangeArrowheads="1"/>
          </p:cNvSpPr>
          <p:nvPr/>
        </p:nvSpPr>
        <p:spPr bwMode="auto">
          <a:xfrm>
            <a:off x="1219200" y="5546725"/>
            <a:ext cx="7772400" cy="1311275"/>
          </a:xfrm>
          <a:prstGeom prst="rect">
            <a:avLst/>
          </a:prstGeom>
          <a:noFill/>
          <a:ln w="9525">
            <a:noFill/>
            <a:miter lim="800000"/>
            <a:headEnd/>
            <a:tailEnd/>
          </a:ln>
        </p:spPr>
        <p:txBody>
          <a:bodyPr>
            <a:spAutoFit/>
          </a:bodyPr>
          <a:lstStyle/>
          <a:p>
            <a:pPr eaLnBrk="1" hangingPunct="1">
              <a:spcBef>
                <a:spcPct val="50000"/>
              </a:spcBef>
              <a:buFontTx/>
              <a:buChar char="•"/>
            </a:pPr>
            <a:r>
              <a:rPr lang="en-US" sz="3200"/>
              <a:t> speed of the paper is 25 mm/sec</a:t>
            </a:r>
          </a:p>
          <a:p>
            <a:pPr eaLnBrk="1" hangingPunct="1">
              <a:spcBef>
                <a:spcPct val="50000"/>
              </a:spcBef>
              <a:buFontTx/>
              <a:buChar char="•"/>
            </a:pPr>
            <a:endParaRPr lang="en-US" sz="3200"/>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1376</TotalTime>
  <Words>1969</Words>
  <Application>Microsoft Office PowerPoint</Application>
  <PresentationFormat>On-screen Show (4:3)</PresentationFormat>
  <Paragraphs>340</Paragraphs>
  <Slides>80</Slides>
  <Notes>5</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Constantia</vt:lpstr>
      <vt:lpstr>Times New Roman</vt:lpstr>
      <vt:lpstr>Wingdings</vt:lpstr>
      <vt:lpstr>Beam</vt:lpstr>
      <vt:lpstr>ECG Basics</vt:lpstr>
      <vt:lpstr>Outline</vt:lpstr>
      <vt:lpstr>CARDIAC CONDUCTION SYSTEM</vt:lpstr>
      <vt:lpstr>PowerPoint Presentation</vt:lpstr>
      <vt:lpstr>The Normal Conduction System</vt:lpstr>
      <vt:lpstr>What is an ECG?</vt:lpstr>
      <vt:lpstr>Basic ECG waves</vt:lpstr>
      <vt:lpstr>PowerPoint Presentation</vt:lpstr>
      <vt:lpstr>ECG Paper</vt:lpstr>
      <vt:lpstr>Normal values</vt:lpstr>
      <vt:lpstr>PowerPoint Presentation</vt:lpstr>
      <vt:lpstr>PowerPoint Presentation</vt:lpstr>
      <vt:lpstr>PowerPoint Presentation</vt:lpstr>
      <vt:lpstr>PowerPoint Presentation</vt:lpstr>
      <vt:lpstr>PowerPoint Presentation</vt:lpstr>
      <vt:lpstr>Sometimes QRS complex may have more than 2 or 3 deflections.  The extra waves are called R’ if positive and S’ if negative</vt:lpstr>
      <vt:lpstr>PowerPoint Presentation</vt:lpstr>
      <vt:lpstr>PowerPoint Presentation</vt:lpstr>
      <vt:lpstr>PowerPoint Presentation</vt:lpstr>
      <vt:lpstr>PowerPoint Presentation</vt:lpstr>
      <vt:lpstr>Calculation of HR</vt:lpstr>
      <vt:lpstr>PowerPoint Presentation</vt:lpstr>
      <vt:lpstr>PowerPoint Presentation</vt:lpstr>
      <vt:lpstr>PowerPoint Presentation</vt:lpstr>
      <vt:lpstr>c. 10 Second Rule</vt:lpstr>
      <vt:lpstr>What is the heart rate?</vt:lpstr>
      <vt:lpstr>The Rule of 300</vt:lpstr>
      <vt:lpstr>What types of pathology can we identify and study from ECGs?</vt:lpstr>
      <vt:lpstr>Waveforms and Intervals</vt:lpstr>
      <vt:lpstr>ECG Leads</vt:lpstr>
      <vt:lpstr>ECG Leads</vt:lpstr>
      <vt:lpstr>PowerPoint Presentation</vt:lpstr>
      <vt:lpstr>PowerPoint Presentation</vt:lpstr>
      <vt:lpstr>Standard Limb Leads</vt:lpstr>
      <vt:lpstr>PowerPoint Presentation</vt:lpstr>
      <vt:lpstr>PowerPoint Presentation</vt:lpstr>
      <vt:lpstr>Einthoven law</vt:lpstr>
      <vt:lpstr>Standard Limb Leads</vt:lpstr>
      <vt:lpstr>Augmented Limb Leads </vt:lpstr>
      <vt:lpstr>PowerPoint Presentation</vt:lpstr>
      <vt:lpstr>PowerPoint Presentation</vt:lpstr>
      <vt:lpstr>Augmented Limb Leads</vt:lpstr>
      <vt:lpstr>All Limb Leads</vt:lpstr>
      <vt:lpstr>PowerPoint Presentation</vt:lpstr>
      <vt:lpstr>Precordial Leads</vt:lpstr>
      <vt:lpstr>Summary of Leads</vt:lpstr>
      <vt:lpstr>Arrangement of Leads on the ECG</vt:lpstr>
      <vt:lpstr>Anatomic Groups (Septum)</vt:lpstr>
      <vt:lpstr>Anatomic Groups (Anterior Wall)</vt:lpstr>
      <vt:lpstr>Anatomic Groups (Lateral Wall)</vt:lpstr>
      <vt:lpstr>Anatomic Groups (Inferior Wall)</vt:lpstr>
      <vt:lpstr>Anatomic Groups (Summary)</vt:lpstr>
      <vt:lpstr>The QRS Axis</vt:lpstr>
      <vt:lpstr>The QRS Axis</vt:lpstr>
      <vt:lpstr>Determining the Axis</vt:lpstr>
      <vt:lpstr>PowerPoint Presentation</vt:lpstr>
      <vt:lpstr>PowerPoint Presentation</vt:lpstr>
      <vt:lpstr>PowerPoint Presentation</vt:lpstr>
      <vt:lpstr>Determining the Axis</vt:lpstr>
      <vt:lpstr>The Quadrant Approach</vt:lpstr>
      <vt:lpstr>The Quadrant Approach</vt:lpstr>
      <vt:lpstr>Quadrant Approach: Example 1</vt:lpstr>
      <vt:lpstr>Quadrant Approach: Example 2</vt:lpstr>
      <vt:lpstr>The Equiphasic Approach</vt:lpstr>
      <vt:lpstr>Equiphasic Approach: Example 1</vt:lpstr>
      <vt:lpstr>Equiphasic Approach: Example 2</vt:lpstr>
      <vt:lpstr>Myocardial Ischemia &amp; Infarction</vt:lpstr>
      <vt:lpstr>Transmural MI</vt:lpstr>
      <vt:lpstr>PowerPoint Presentation</vt:lpstr>
      <vt:lpstr>PowerPoint Presentation</vt:lpstr>
      <vt:lpstr>QRS changes: Q wave of infarction</vt:lpstr>
      <vt:lpstr>PowerPoint Presentation</vt:lpstr>
      <vt:lpstr>PowerPoint Presentation</vt:lpstr>
      <vt:lpstr>PowerPoint Presentation</vt:lpstr>
      <vt:lpstr>Localization of Infarcts </vt:lpstr>
      <vt:lpstr>PowerPoint Presentation</vt:lpstr>
      <vt:lpstr>What is the heart rate?</vt:lpstr>
      <vt:lpstr>What is the heart rate?</vt:lpstr>
      <vt:lpstr>What is the heart rate?</vt:lpstr>
      <vt:lpstr>PowerPoint Presentation</vt:lpstr>
    </vt:vector>
  </TitlesOfParts>
  <Company>Stanford University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EKG Basics</dc:title>
  <dc:creator>wks07827</dc:creator>
  <cp:lastModifiedBy>Kartik Rathod</cp:lastModifiedBy>
  <cp:revision>60</cp:revision>
  <dcterms:created xsi:type="dcterms:W3CDTF">2005-07-15T21:03:43Z</dcterms:created>
  <dcterms:modified xsi:type="dcterms:W3CDTF">2024-06-18T11:05:14Z</dcterms:modified>
</cp:coreProperties>
</file>